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4026" r:id="rId1"/>
  </p:sldMasterIdLst>
  <p:notesMasterIdLst>
    <p:notesMasterId r:id="rId26"/>
  </p:notesMasterIdLst>
  <p:sldIdLst>
    <p:sldId id="1786" r:id="rId2"/>
    <p:sldId id="1788" r:id="rId3"/>
    <p:sldId id="1769" r:id="rId4"/>
    <p:sldId id="1602" r:id="rId5"/>
    <p:sldId id="1652" r:id="rId6"/>
    <p:sldId id="1684" r:id="rId7"/>
    <p:sldId id="1316" r:id="rId8"/>
    <p:sldId id="1603" r:id="rId9"/>
    <p:sldId id="1746" r:id="rId10"/>
    <p:sldId id="1688" r:id="rId11"/>
    <p:sldId id="1819" r:id="rId12"/>
    <p:sldId id="1820" r:id="rId13"/>
    <p:sldId id="1790" r:id="rId14"/>
    <p:sldId id="256" r:id="rId15"/>
    <p:sldId id="1794" r:id="rId16"/>
    <p:sldId id="1795" r:id="rId17"/>
    <p:sldId id="1796" r:id="rId18"/>
    <p:sldId id="1797" r:id="rId19"/>
    <p:sldId id="1749" r:id="rId20"/>
    <p:sldId id="1750" r:id="rId21"/>
    <p:sldId id="1717" r:id="rId22"/>
    <p:sldId id="1822" r:id="rId23"/>
    <p:sldId id="1823" r:id="rId24"/>
    <p:sldId id="1816" r:id="rId25"/>
  </p:sldIdLst>
  <p:sldSz cx="12192000" cy="6858000"/>
  <p:notesSz cx="6858000" cy="9144000"/>
  <p:embeddedFontLst>
    <p:embeddedFont>
      <p:font typeface="Rockwell" panose="02060603020205020403" pitchFamily="18" charset="0"/>
      <p:regular r:id="rId27"/>
      <p:bold r:id="rId28"/>
      <p:italic r:id="rId29"/>
      <p:boldItalic r:id="rId30"/>
    </p:embeddedFont>
    <p:embeddedFont>
      <p:font typeface="Rockwell Condensed" panose="02060603050405020104" pitchFamily="18" charset="0"/>
      <p:regular r:id="rId31"/>
      <p:bold r:id="rId32"/>
    </p:embeddedFont>
    <p:embeddedFont>
      <p:font typeface="Rockwell Extra Bold" panose="02060903040505020403" pitchFamily="18" charset="0"/>
      <p:bold r:id="rId3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pril Sanders" initials="ADS" lastIdx="2" clrIdx="0">
    <p:extLst>
      <p:ext uri="{19B8F6BF-5375-455C-9EA6-DF929625EA0E}">
        <p15:presenceInfo xmlns:p15="http://schemas.microsoft.com/office/powerpoint/2012/main" userId="April Sander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67"/>
    <p:restoredTop sz="62481"/>
  </p:normalViewPr>
  <p:slideViewPr>
    <p:cSldViewPr snapToGrid="0" snapToObjects="1">
      <p:cViewPr varScale="1">
        <p:scale>
          <a:sx n="68" d="100"/>
          <a:sy n="68" d="100"/>
        </p:scale>
        <p:origin x="1590" y="54"/>
      </p:cViewPr>
      <p:guideLst/>
    </p:cSldViewPr>
  </p:slideViewPr>
  <p:notesTextViewPr>
    <p:cViewPr>
      <p:scale>
        <a:sx n="125" d="100"/>
        <a:sy n="125" d="100"/>
      </p:scale>
      <p:origin x="0" y="0"/>
    </p:cViewPr>
  </p:notesTextViewPr>
  <p:sorterViewPr>
    <p:cViewPr>
      <p:scale>
        <a:sx n="1" d="1"/>
        <a:sy n="1" d="1"/>
      </p:scale>
      <p:origin x="0" y="0"/>
    </p:cViewPr>
  </p:sorterViewPr>
  <p:notesViewPr>
    <p:cSldViewPr snapToGrid="0" snapToObjects="1">
      <p:cViewPr varScale="1">
        <p:scale>
          <a:sx n="118" d="100"/>
          <a:sy n="118" d="100"/>
        </p:scale>
        <p:origin x="3952" y="21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4FCF83-2F32-4A90-90A5-DDD6565B1142}"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270D7F93-533F-442E-9692-78BFA734F6CC}">
      <dgm:prSet custT="1"/>
      <dgm:spPr/>
      <dgm:t>
        <a:bodyPr/>
        <a:lstStyle/>
        <a:p>
          <a:pPr>
            <a:lnSpc>
              <a:spcPct val="100000"/>
            </a:lnSpc>
            <a:defRPr cap="all"/>
          </a:pPr>
          <a:r>
            <a:rPr lang="en-US" sz="1600" dirty="0"/>
            <a:t>Promote professional development during counseling</a:t>
          </a:r>
        </a:p>
      </dgm:t>
    </dgm:pt>
    <dgm:pt modelId="{66179176-1BDF-4EC3-B885-E1A054AF6598}" type="parTrans" cxnId="{6F9092DE-9FB0-4064-9457-06262F4A8C90}">
      <dgm:prSet/>
      <dgm:spPr/>
      <dgm:t>
        <a:bodyPr/>
        <a:lstStyle/>
        <a:p>
          <a:endParaRPr lang="en-US" sz="2400"/>
        </a:p>
      </dgm:t>
    </dgm:pt>
    <dgm:pt modelId="{7D10B933-FAAD-43F1-8F21-F64CCE8687B0}" type="sibTrans" cxnId="{6F9092DE-9FB0-4064-9457-06262F4A8C90}">
      <dgm:prSet/>
      <dgm:spPr/>
      <dgm:t>
        <a:bodyPr/>
        <a:lstStyle/>
        <a:p>
          <a:endParaRPr lang="en-US" sz="2400"/>
        </a:p>
      </dgm:t>
    </dgm:pt>
    <dgm:pt modelId="{8FC5999F-506C-45B6-86B5-F403D26C99C3}">
      <dgm:prSet custT="1"/>
      <dgm:spPr/>
      <dgm:t>
        <a:bodyPr/>
        <a:lstStyle/>
        <a:p>
          <a:pPr>
            <a:lnSpc>
              <a:spcPct val="100000"/>
            </a:lnSpc>
            <a:defRPr cap="all"/>
          </a:pPr>
          <a:r>
            <a:rPr lang="en-US" sz="1600" dirty="0"/>
            <a:t>two-way, interactive conversation</a:t>
          </a:r>
        </a:p>
      </dgm:t>
    </dgm:pt>
    <dgm:pt modelId="{381FC307-FC93-40E8-A59B-2A7D66864F26}" type="parTrans" cxnId="{3EFD0DD7-A93F-4D0E-B196-B553BF057D7C}">
      <dgm:prSet/>
      <dgm:spPr/>
      <dgm:t>
        <a:bodyPr/>
        <a:lstStyle/>
        <a:p>
          <a:endParaRPr lang="en-US" sz="2400"/>
        </a:p>
      </dgm:t>
    </dgm:pt>
    <dgm:pt modelId="{56F79253-7E6A-4578-BACB-7262DFF930FC}" type="sibTrans" cxnId="{3EFD0DD7-A93F-4D0E-B196-B553BF057D7C}">
      <dgm:prSet/>
      <dgm:spPr/>
      <dgm:t>
        <a:bodyPr/>
        <a:lstStyle/>
        <a:p>
          <a:endParaRPr lang="en-US" sz="2400"/>
        </a:p>
      </dgm:t>
    </dgm:pt>
    <dgm:pt modelId="{9CE5A126-E9FC-4850-9757-09DD50D4B8BE}">
      <dgm:prSet custT="1"/>
      <dgm:spPr/>
      <dgm:t>
        <a:bodyPr/>
        <a:lstStyle/>
        <a:p>
          <a:pPr>
            <a:lnSpc>
              <a:spcPct val="100000"/>
            </a:lnSpc>
            <a:defRPr cap="all"/>
          </a:pPr>
          <a:r>
            <a:rPr lang="en-US" sz="1600" dirty="0"/>
            <a:t>Share observations, expectations, develop collaborative plan</a:t>
          </a:r>
        </a:p>
      </dgm:t>
    </dgm:pt>
    <dgm:pt modelId="{CD86F6CD-C1BF-49B2-A236-5BD56EC79409}" type="parTrans" cxnId="{F7C4969A-91C9-474A-BBA5-B5DC9E4CC568}">
      <dgm:prSet/>
      <dgm:spPr/>
      <dgm:t>
        <a:bodyPr/>
        <a:lstStyle/>
        <a:p>
          <a:endParaRPr lang="en-US" sz="2400"/>
        </a:p>
      </dgm:t>
    </dgm:pt>
    <dgm:pt modelId="{CC983575-1DC3-4145-9ABF-B88A91D8DA5C}" type="sibTrans" cxnId="{F7C4969A-91C9-474A-BBA5-B5DC9E4CC568}">
      <dgm:prSet/>
      <dgm:spPr/>
      <dgm:t>
        <a:bodyPr/>
        <a:lstStyle/>
        <a:p>
          <a:endParaRPr lang="en-US" sz="2400"/>
        </a:p>
      </dgm:t>
    </dgm:pt>
    <dgm:pt modelId="{CBE7407D-3E58-3141-BB26-DBF58E7C022E}">
      <dgm:prSet custT="1"/>
      <dgm:spPr/>
      <dgm:t>
        <a:bodyPr/>
        <a:lstStyle/>
        <a:p>
          <a:pPr>
            <a:lnSpc>
              <a:spcPct val="100000"/>
            </a:lnSpc>
            <a:defRPr cap="all"/>
          </a:pPr>
          <a:r>
            <a:rPr lang="en-US" sz="1600" dirty="0"/>
            <a:t>Leaders and Soldiers complete parallel forms</a:t>
          </a:r>
        </a:p>
      </dgm:t>
    </dgm:pt>
    <dgm:pt modelId="{C9CD61B7-1A39-E34E-A8F4-B7621947854D}" type="parTrans" cxnId="{500E74E3-27A3-0D4C-A278-E8DA69F16A13}">
      <dgm:prSet/>
      <dgm:spPr/>
      <dgm:t>
        <a:bodyPr/>
        <a:lstStyle/>
        <a:p>
          <a:endParaRPr lang="en-US" sz="2400"/>
        </a:p>
      </dgm:t>
    </dgm:pt>
    <dgm:pt modelId="{636C6BC9-B9A1-0944-8511-366D3351C076}" type="sibTrans" cxnId="{500E74E3-27A3-0D4C-A278-E8DA69F16A13}">
      <dgm:prSet/>
      <dgm:spPr/>
      <dgm:t>
        <a:bodyPr/>
        <a:lstStyle/>
        <a:p>
          <a:endParaRPr lang="en-US"/>
        </a:p>
      </dgm:t>
    </dgm:pt>
    <dgm:pt modelId="{18932D95-CB5B-4D3E-B75D-0DEE54C21B22}" type="pres">
      <dgm:prSet presAssocID="{184FCF83-2F32-4A90-90A5-DDD6565B1142}" presName="root" presStyleCnt="0">
        <dgm:presLayoutVars>
          <dgm:dir/>
          <dgm:resizeHandles val="exact"/>
        </dgm:presLayoutVars>
      </dgm:prSet>
      <dgm:spPr/>
    </dgm:pt>
    <dgm:pt modelId="{5FCAE773-F1B9-4927-8C49-6D2CD76955AC}" type="pres">
      <dgm:prSet presAssocID="{270D7F93-533F-442E-9692-78BFA734F6CC}" presName="compNode" presStyleCnt="0"/>
      <dgm:spPr/>
    </dgm:pt>
    <dgm:pt modelId="{FD7123A9-FB50-460A-AA0B-DDFB9EDE73FD}" type="pres">
      <dgm:prSet presAssocID="{270D7F93-533F-442E-9692-78BFA734F6CC}" presName="iconBgRect" presStyleLbl="bgShp" presStyleIdx="0" presStyleCnt="4"/>
      <dgm:spPr>
        <a:prstGeom prst="round2DiagRect">
          <a:avLst>
            <a:gd name="adj1" fmla="val 29727"/>
            <a:gd name="adj2" fmla="val 0"/>
          </a:avLst>
        </a:prstGeom>
      </dgm:spPr>
    </dgm:pt>
    <dgm:pt modelId="{60EBFBE7-9596-4EEE-A7B3-C86B407EFBD3}" type="pres">
      <dgm:prSet presAssocID="{270D7F93-533F-442E-9692-78BFA734F6C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32B86D31-96BB-424D-A91B-C13D0D8A9169}" type="pres">
      <dgm:prSet presAssocID="{270D7F93-533F-442E-9692-78BFA734F6CC}" presName="spaceRect" presStyleCnt="0"/>
      <dgm:spPr/>
    </dgm:pt>
    <dgm:pt modelId="{7EF840BD-6452-4D30-8C87-860D035FF9A2}" type="pres">
      <dgm:prSet presAssocID="{270D7F93-533F-442E-9692-78BFA734F6CC}" presName="textRect" presStyleLbl="revTx" presStyleIdx="0" presStyleCnt="4">
        <dgm:presLayoutVars>
          <dgm:chMax val="1"/>
          <dgm:chPref val="1"/>
        </dgm:presLayoutVars>
      </dgm:prSet>
      <dgm:spPr/>
    </dgm:pt>
    <dgm:pt modelId="{D9D75262-5B0B-46A9-8AA7-FB4B5358EBEF}" type="pres">
      <dgm:prSet presAssocID="{7D10B933-FAAD-43F1-8F21-F64CCE8687B0}" presName="sibTrans" presStyleCnt="0"/>
      <dgm:spPr/>
    </dgm:pt>
    <dgm:pt modelId="{E1D8FFAF-0EB3-405A-BBAF-60C16B8ED3D9}" type="pres">
      <dgm:prSet presAssocID="{CBE7407D-3E58-3141-BB26-DBF58E7C022E}" presName="compNode" presStyleCnt="0"/>
      <dgm:spPr/>
    </dgm:pt>
    <dgm:pt modelId="{9535D568-9FFE-4EFB-82D1-CAEE0DD1BD86}" type="pres">
      <dgm:prSet presAssocID="{CBE7407D-3E58-3141-BB26-DBF58E7C022E}" presName="iconBgRect" presStyleLbl="bgShp" presStyleIdx="1" presStyleCnt="4"/>
      <dgm:spPr>
        <a:prstGeom prst="round2DiagRect">
          <a:avLst>
            <a:gd name="adj1" fmla="val 29727"/>
            <a:gd name="adj2" fmla="val 0"/>
          </a:avLst>
        </a:prstGeom>
      </dgm:spPr>
    </dgm:pt>
    <dgm:pt modelId="{8D7C9E14-CB0B-4F1A-B89A-37541A408556}" type="pres">
      <dgm:prSet presAssocID="{CBE7407D-3E58-3141-BB26-DBF58E7C022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089D51DA-9BDD-4F17-86C9-9B733B140222}" type="pres">
      <dgm:prSet presAssocID="{CBE7407D-3E58-3141-BB26-DBF58E7C022E}" presName="spaceRect" presStyleCnt="0"/>
      <dgm:spPr/>
    </dgm:pt>
    <dgm:pt modelId="{B710684F-C148-4A14-BE11-3295330EBCEC}" type="pres">
      <dgm:prSet presAssocID="{CBE7407D-3E58-3141-BB26-DBF58E7C022E}" presName="textRect" presStyleLbl="revTx" presStyleIdx="1" presStyleCnt="4">
        <dgm:presLayoutVars>
          <dgm:chMax val="1"/>
          <dgm:chPref val="1"/>
        </dgm:presLayoutVars>
      </dgm:prSet>
      <dgm:spPr/>
    </dgm:pt>
    <dgm:pt modelId="{6F4B1935-5316-314C-BD69-A252C4123F40}" type="pres">
      <dgm:prSet presAssocID="{636C6BC9-B9A1-0944-8511-366D3351C076}" presName="sibTrans" presStyleCnt="0"/>
      <dgm:spPr/>
    </dgm:pt>
    <dgm:pt modelId="{ED046094-82BC-4924-84D2-A7614CCB7D62}" type="pres">
      <dgm:prSet presAssocID="{8FC5999F-506C-45B6-86B5-F403D26C99C3}" presName="compNode" presStyleCnt="0"/>
      <dgm:spPr/>
    </dgm:pt>
    <dgm:pt modelId="{4CBE6010-1F0A-408E-8CA5-C0DFF11B172E}" type="pres">
      <dgm:prSet presAssocID="{8FC5999F-506C-45B6-86B5-F403D26C99C3}" presName="iconBgRect" presStyleLbl="bgShp" presStyleIdx="2" presStyleCnt="4"/>
      <dgm:spPr>
        <a:prstGeom prst="round2DiagRect">
          <a:avLst>
            <a:gd name="adj1" fmla="val 29727"/>
            <a:gd name="adj2" fmla="val 0"/>
          </a:avLst>
        </a:prstGeom>
      </dgm:spPr>
    </dgm:pt>
    <dgm:pt modelId="{DB51A440-2B32-4CA7-9DB7-D16A0EC38493}" type="pres">
      <dgm:prSet presAssocID="{8FC5999F-506C-45B6-86B5-F403D26C99C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at"/>
        </a:ext>
      </dgm:extLst>
    </dgm:pt>
    <dgm:pt modelId="{F6232FCC-8D15-46E6-BA9B-7572CAE3FD16}" type="pres">
      <dgm:prSet presAssocID="{8FC5999F-506C-45B6-86B5-F403D26C99C3}" presName="spaceRect" presStyleCnt="0"/>
      <dgm:spPr/>
    </dgm:pt>
    <dgm:pt modelId="{5E68826C-C7A9-4460-A03F-4BB1ECDF118C}" type="pres">
      <dgm:prSet presAssocID="{8FC5999F-506C-45B6-86B5-F403D26C99C3}" presName="textRect" presStyleLbl="revTx" presStyleIdx="2" presStyleCnt="4">
        <dgm:presLayoutVars>
          <dgm:chMax val="1"/>
          <dgm:chPref val="1"/>
        </dgm:presLayoutVars>
      </dgm:prSet>
      <dgm:spPr/>
    </dgm:pt>
    <dgm:pt modelId="{7A6D3364-AE33-4076-BC50-CA3F9326C143}" type="pres">
      <dgm:prSet presAssocID="{56F79253-7E6A-4578-BACB-7262DFF930FC}" presName="sibTrans" presStyleCnt="0"/>
      <dgm:spPr/>
    </dgm:pt>
    <dgm:pt modelId="{4DCED329-C460-4541-AE04-75577D65BEF5}" type="pres">
      <dgm:prSet presAssocID="{9CE5A126-E9FC-4850-9757-09DD50D4B8BE}" presName="compNode" presStyleCnt="0"/>
      <dgm:spPr/>
    </dgm:pt>
    <dgm:pt modelId="{8BE2FB98-4A85-4631-944E-4E47F64749EC}" type="pres">
      <dgm:prSet presAssocID="{9CE5A126-E9FC-4850-9757-09DD50D4B8BE}" presName="iconBgRect" presStyleLbl="bgShp" presStyleIdx="3" presStyleCnt="4"/>
      <dgm:spPr>
        <a:prstGeom prst="round2DiagRect">
          <a:avLst>
            <a:gd name="adj1" fmla="val 29727"/>
            <a:gd name="adj2" fmla="val 0"/>
          </a:avLst>
        </a:prstGeom>
      </dgm:spPr>
    </dgm:pt>
    <dgm:pt modelId="{077D25D3-1801-4587-A071-CA93EDF62048}" type="pres">
      <dgm:prSet presAssocID="{9CE5A126-E9FC-4850-9757-09DD50D4B8B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eting"/>
        </a:ext>
      </dgm:extLst>
    </dgm:pt>
    <dgm:pt modelId="{62146207-2952-4716-AB57-66BBA2BF6055}" type="pres">
      <dgm:prSet presAssocID="{9CE5A126-E9FC-4850-9757-09DD50D4B8BE}" presName="spaceRect" presStyleCnt="0"/>
      <dgm:spPr/>
    </dgm:pt>
    <dgm:pt modelId="{F4D35D07-BA6A-45C9-8778-055B05EC3767}" type="pres">
      <dgm:prSet presAssocID="{9CE5A126-E9FC-4850-9757-09DD50D4B8BE}" presName="textRect" presStyleLbl="revTx" presStyleIdx="3" presStyleCnt="4">
        <dgm:presLayoutVars>
          <dgm:chMax val="1"/>
          <dgm:chPref val="1"/>
        </dgm:presLayoutVars>
      </dgm:prSet>
      <dgm:spPr/>
    </dgm:pt>
  </dgm:ptLst>
  <dgm:cxnLst>
    <dgm:cxn modelId="{0CBC970B-8075-F94C-B2C1-1F4E96D7C788}" type="presOf" srcId="{270D7F93-533F-442E-9692-78BFA734F6CC}" destId="{7EF840BD-6452-4D30-8C87-860D035FF9A2}" srcOrd="0" destOrd="0" presId="urn:microsoft.com/office/officeart/2018/5/layout/IconLeafLabelList"/>
    <dgm:cxn modelId="{B787275E-ACF8-6543-B25F-A9D1B5283AB0}" type="presOf" srcId="{184FCF83-2F32-4A90-90A5-DDD6565B1142}" destId="{18932D95-CB5B-4D3E-B75D-0DEE54C21B22}" srcOrd="0" destOrd="0" presId="urn:microsoft.com/office/officeart/2018/5/layout/IconLeafLabelList"/>
    <dgm:cxn modelId="{F7C4969A-91C9-474A-BBA5-B5DC9E4CC568}" srcId="{184FCF83-2F32-4A90-90A5-DDD6565B1142}" destId="{9CE5A126-E9FC-4850-9757-09DD50D4B8BE}" srcOrd="3" destOrd="0" parTransId="{CD86F6CD-C1BF-49B2-A236-5BD56EC79409}" sibTransId="{CC983575-1DC3-4145-9ABF-B88A91D8DA5C}"/>
    <dgm:cxn modelId="{F95FC5AD-AC92-0742-9249-E6F8763A57DC}" type="presOf" srcId="{CBE7407D-3E58-3141-BB26-DBF58E7C022E}" destId="{B710684F-C148-4A14-BE11-3295330EBCEC}" srcOrd="0" destOrd="0" presId="urn:microsoft.com/office/officeart/2018/5/layout/IconLeafLabelList"/>
    <dgm:cxn modelId="{EE38E7C3-5290-2046-A571-67D401D1897D}" type="presOf" srcId="{8FC5999F-506C-45B6-86B5-F403D26C99C3}" destId="{5E68826C-C7A9-4460-A03F-4BB1ECDF118C}" srcOrd="0" destOrd="0" presId="urn:microsoft.com/office/officeart/2018/5/layout/IconLeafLabelList"/>
    <dgm:cxn modelId="{3EFD0DD7-A93F-4D0E-B196-B553BF057D7C}" srcId="{184FCF83-2F32-4A90-90A5-DDD6565B1142}" destId="{8FC5999F-506C-45B6-86B5-F403D26C99C3}" srcOrd="2" destOrd="0" parTransId="{381FC307-FC93-40E8-A59B-2A7D66864F26}" sibTransId="{56F79253-7E6A-4578-BACB-7262DFF930FC}"/>
    <dgm:cxn modelId="{6F9092DE-9FB0-4064-9457-06262F4A8C90}" srcId="{184FCF83-2F32-4A90-90A5-DDD6565B1142}" destId="{270D7F93-533F-442E-9692-78BFA734F6CC}" srcOrd="0" destOrd="0" parTransId="{66179176-1BDF-4EC3-B885-E1A054AF6598}" sibTransId="{7D10B933-FAAD-43F1-8F21-F64CCE8687B0}"/>
    <dgm:cxn modelId="{500E74E3-27A3-0D4C-A278-E8DA69F16A13}" srcId="{184FCF83-2F32-4A90-90A5-DDD6565B1142}" destId="{CBE7407D-3E58-3141-BB26-DBF58E7C022E}" srcOrd="1" destOrd="0" parTransId="{C9CD61B7-1A39-E34E-A8F4-B7621947854D}" sibTransId="{636C6BC9-B9A1-0944-8511-366D3351C076}"/>
    <dgm:cxn modelId="{0AEC62FE-2803-A64F-A484-9D3A7031B8D7}" type="presOf" srcId="{9CE5A126-E9FC-4850-9757-09DD50D4B8BE}" destId="{F4D35D07-BA6A-45C9-8778-055B05EC3767}" srcOrd="0" destOrd="0" presId="urn:microsoft.com/office/officeart/2018/5/layout/IconLeafLabelList"/>
    <dgm:cxn modelId="{A159704A-001C-8C48-9F45-3472D47231C0}" type="presParOf" srcId="{18932D95-CB5B-4D3E-B75D-0DEE54C21B22}" destId="{5FCAE773-F1B9-4927-8C49-6D2CD76955AC}" srcOrd="0" destOrd="0" presId="urn:microsoft.com/office/officeart/2018/5/layout/IconLeafLabelList"/>
    <dgm:cxn modelId="{FB86FAC0-C8F4-1E4F-A03F-8D07417AAD2A}" type="presParOf" srcId="{5FCAE773-F1B9-4927-8C49-6D2CD76955AC}" destId="{FD7123A9-FB50-460A-AA0B-DDFB9EDE73FD}" srcOrd="0" destOrd="0" presId="urn:microsoft.com/office/officeart/2018/5/layout/IconLeafLabelList"/>
    <dgm:cxn modelId="{CF2CDFFC-7F1A-1D44-A44F-01648500E825}" type="presParOf" srcId="{5FCAE773-F1B9-4927-8C49-6D2CD76955AC}" destId="{60EBFBE7-9596-4EEE-A7B3-C86B407EFBD3}" srcOrd="1" destOrd="0" presId="urn:microsoft.com/office/officeart/2018/5/layout/IconLeafLabelList"/>
    <dgm:cxn modelId="{72A53E53-290A-6745-B848-0CC0953F3F8F}" type="presParOf" srcId="{5FCAE773-F1B9-4927-8C49-6D2CD76955AC}" destId="{32B86D31-96BB-424D-A91B-C13D0D8A9169}" srcOrd="2" destOrd="0" presId="urn:microsoft.com/office/officeart/2018/5/layout/IconLeafLabelList"/>
    <dgm:cxn modelId="{64A30262-8617-8842-8EC8-5EF1A91AAE51}" type="presParOf" srcId="{5FCAE773-F1B9-4927-8C49-6D2CD76955AC}" destId="{7EF840BD-6452-4D30-8C87-860D035FF9A2}" srcOrd="3" destOrd="0" presId="urn:microsoft.com/office/officeart/2018/5/layout/IconLeafLabelList"/>
    <dgm:cxn modelId="{303265EF-F91D-3742-A012-813B3868CC3D}" type="presParOf" srcId="{18932D95-CB5B-4D3E-B75D-0DEE54C21B22}" destId="{D9D75262-5B0B-46A9-8AA7-FB4B5358EBEF}" srcOrd="1" destOrd="0" presId="urn:microsoft.com/office/officeart/2018/5/layout/IconLeafLabelList"/>
    <dgm:cxn modelId="{B0EEA9B7-2FB6-F74A-9BB7-12986F587954}" type="presParOf" srcId="{18932D95-CB5B-4D3E-B75D-0DEE54C21B22}" destId="{E1D8FFAF-0EB3-405A-BBAF-60C16B8ED3D9}" srcOrd="2" destOrd="0" presId="urn:microsoft.com/office/officeart/2018/5/layout/IconLeafLabelList"/>
    <dgm:cxn modelId="{AC19F07B-D499-EB47-BD78-1FC738E73158}" type="presParOf" srcId="{E1D8FFAF-0EB3-405A-BBAF-60C16B8ED3D9}" destId="{9535D568-9FFE-4EFB-82D1-CAEE0DD1BD86}" srcOrd="0" destOrd="0" presId="urn:microsoft.com/office/officeart/2018/5/layout/IconLeafLabelList"/>
    <dgm:cxn modelId="{FA25FB68-4951-A040-9D76-D5197164ED23}" type="presParOf" srcId="{E1D8FFAF-0EB3-405A-BBAF-60C16B8ED3D9}" destId="{8D7C9E14-CB0B-4F1A-B89A-37541A408556}" srcOrd="1" destOrd="0" presId="urn:microsoft.com/office/officeart/2018/5/layout/IconLeafLabelList"/>
    <dgm:cxn modelId="{5E8F41C5-B9B5-304F-AE11-99E7625F9D4D}" type="presParOf" srcId="{E1D8FFAF-0EB3-405A-BBAF-60C16B8ED3D9}" destId="{089D51DA-9BDD-4F17-86C9-9B733B140222}" srcOrd="2" destOrd="0" presId="urn:microsoft.com/office/officeart/2018/5/layout/IconLeafLabelList"/>
    <dgm:cxn modelId="{31DFE962-3C32-D54C-98CD-FCD57A743ECE}" type="presParOf" srcId="{E1D8FFAF-0EB3-405A-BBAF-60C16B8ED3D9}" destId="{B710684F-C148-4A14-BE11-3295330EBCEC}" srcOrd="3" destOrd="0" presId="urn:microsoft.com/office/officeart/2018/5/layout/IconLeafLabelList"/>
    <dgm:cxn modelId="{AA98DC92-626B-D644-A604-4BC27DA7C20A}" type="presParOf" srcId="{18932D95-CB5B-4D3E-B75D-0DEE54C21B22}" destId="{6F4B1935-5316-314C-BD69-A252C4123F40}" srcOrd="3" destOrd="0" presId="urn:microsoft.com/office/officeart/2018/5/layout/IconLeafLabelList"/>
    <dgm:cxn modelId="{D7D2477C-E9A0-0C43-B08E-1E8E86F7A4F6}" type="presParOf" srcId="{18932D95-CB5B-4D3E-B75D-0DEE54C21B22}" destId="{ED046094-82BC-4924-84D2-A7614CCB7D62}" srcOrd="4" destOrd="0" presId="urn:microsoft.com/office/officeart/2018/5/layout/IconLeafLabelList"/>
    <dgm:cxn modelId="{C424E30A-D71A-9B41-BE83-7E734C8E2102}" type="presParOf" srcId="{ED046094-82BC-4924-84D2-A7614CCB7D62}" destId="{4CBE6010-1F0A-408E-8CA5-C0DFF11B172E}" srcOrd="0" destOrd="0" presId="urn:microsoft.com/office/officeart/2018/5/layout/IconLeafLabelList"/>
    <dgm:cxn modelId="{AAD2B455-3545-664D-8EB4-50DBD1F72023}" type="presParOf" srcId="{ED046094-82BC-4924-84D2-A7614CCB7D62}" destId="{DB51A440-2B32-4CA7-9DB7-D16A0EC38493}" srcOrd="1" destOrd="0" presId="urn:microsoft.com/office/officeart/2018/5/layout/IconLeafLabelList"/>
    <dgm:cxn modelId="{4E2A1888-7B8B-EB45-8E77-7E172180A34F}" type="presParOf" srcId="{ED046094-82BC-4924-84D2-A7614CCB7D62}" destId="{F6232FCC-8D15-46E6-BA9B-7572CAE3FD16}" srcOrd="2" destOrd="0" presId="urn:microsoft.com/office/officeart/2018/5/layout/IconLeafLabelList"/>
    <dgm:cxn modelId="{44CA3DA6-9EC2-5D42-90F9-79F37FA62C35}" type="presParOf" srcId="{ED046094-82BC-4924-84D2-A7614CCB7D62}" destId="{5E68826C-C7A9-4460-A03F-4BB1ECDF118C}" srcOrd="3" destOrd="0" presId="urn:microsoft.com/office/officeart/2018/5/layout/IconLeafLabelList"/>
    <dgm:cxn modelId="{A4D49802-6483-9741-B51E-2AD9585CF047}" type="presParOf" srcId="{18932D95-CB5B-4D3E-B75D-0DEE54C21B22}" destId="{7A6D3364-AE33-4076-BC50-CA3F9326C143}" srcOrd="5" destOrd="0" presId="urn:microsoft.com/office/officeart/2018/5/layout/IconLeafLabelList"/>
    <dgm:cxn modelId="{F3A4FA79-C1C1-654A-BB13-9F00CAC11B68}" type="presParOf" srcId="{18932D95-CB5B-4D3E-B75D-0DEE54C21B22}" destId="{4DCED329-C460-4541-AE04-75577D65BEF5}" srcOrd="6" destOrd="0" presId="urn:microsoft.com/office/officeart/2018/5/layout/IconLeafLabelList"/>
    <dgm:cxn modelId="{A0D5E054-CC9E-C544-B9F0-D6C7D8474B27}" type="presParOf" srcId="{4DCED329-C460-4541-AE04-75577D65BEF5}" destId="{8BE2FB98-4A85-4631-944E-4E47F64749EC}" srcOrd="0" destOrd="0" presId="urn:microsoft.com/office/officeart/2018/5/layout/IconLeafLabelList"/>
    <dgm:cxn modelId="{64EC71D7-D62C-F84F-9714-C699448EA181}" type="presParOf" srcId="{4DCED329-C460-4541-AE04-75577D65BEF5}" destId="{077D25D3-1801-4587-A071-CA93EDF62048}" srcOrd="1" destOrd="0" presId="urn:microsoft.com/office/officeart/2018/5/layout/IconLeafLabelList"/>
    <dgm:cxn modelId="{3C74C4AE-5C79-BE49-A186-0252E90E328A}" type="presParOf" srcId="{4DCED329-C460-4541-AE04-75577D65BEF5}" destId="{62146207-2952-4716-AB57-66BBA2BF6055}" srcOrd="2" destOrd="0" presId="urn:microsoft.com/office/officeart/2018/5/layout/IconLeafLabelList"/>
    <dgm:cxn modelId="{B66C6F72-1265-EA4E-9929-738B431635BF}" type="presParOf" srcId="{4DCED329-C460-4541-AE04-75577D65BEF5}" destId="{F4D35D07-BA6A-45C9-8778-055B05EC3767}" srcOrd="3" destOrd="0" presId="urn:microsoft.com/office/officeart/2018/5/layout/IconLeafLabel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3C6DCF-E3B5-1D49-91C4-E20EE6586360}" type="doc">
      <dgm:prSet loTypeId="urn:microsoft.com/office/officeart/2005/8/layout/radial5" loCatId="list" qsTypeId="urn:microsoft.com/office/officeart/2005/8/quickstyle/simple2" qsCatId="simple" csTypeId="urn:microsoft.com/office/officeart/2005/8/colors/colorful1" csCatId="colorful" phldr="1"/>
      <dgm:spPr/>
      <dgm:t>
        <a:bodyPr/>
        <a:lstStyle/>
        <a:p>
          <a:endParaRPr lang="en-US"/>
        </a:p>
      </dgm:t>
    </dgm:pt>
    <dgm:pt modelId="{E630BAE7-6F93-6B46-BAF7-01264A2EC7C0}">
      <dgm:prSet phldrT="[Text]" custT="1"/>
      <dgm:spPr/>
      <dgm:t>
        <a:bodyPr/>
        <a:lstStyle/>
        <a:p>
          <a:r>
            <a:rPr lang="en-US" sz="4800" b="0" dirty="0">
              <a:latin typeface="Rockwell" panose="02060603020205020403" pitchFamily="18" charset="77"/>
              <a:cs typeface="Arial" panose="020B0604020202020204" pitchFamily="34" charset="0"/>
            </a:rPr>
            <a:t>CET</a:t>
          </a:r>
        </a:p>
      </dgm:t>
    </dgm:pt>
    <dgm:pt modelId="{314F7116-9718-7944-869E-22D595EFAFE0}" type="parTrans" cxnId="{CA3C5C8B-4273-234D-92E2-8944C94E0BF4}">
      <dgm:prSet/>
      <dgm:spPr/>
      <dgm:t>
        <a:bodyPr/>
        <a:lstStyle/>
        <a:p>
          <a:endParaRPr lang="en-US" b="0">
            <a:latin typeface="Rockwell" panose="02060603020205020403" pitchFamily="18" charset="77"/>
          </a:endParaRPr>
        </a:p>
      </dgm:t>
    </dgm:pt>
    <dgm:pt modelId="{50259E90-B164-344F-A7F0-7A31AE22AD23}" type="sibTrans" cxnId="{CA3C5C8B-4273-234D-92E2-8944C94E0BF4}">
      <dgm:prSet/>
      <dgm:spPr/>
      <dgm:t>
        <a:bodyPr/>
        <a:lstStyle/>
        <a:p>
          <a:endParaRPr lang="en-US" b="0">
            <a:latin typeface="Rockwell" panose="02060603020205020403" pitchFamily="18" charset="77"/>
          </a:endParaRPr>
        </a:p>
      </dgm:t>
    </dgm:pt>
    <dgm:pt modelId="{9E2BC8BB-799A-4D4A-B747-B35E40F78996}">
      <dgm:prSet phldrT="[Text]"/>
      <dgm:spPr/>
      <dgm:t>
        <a:bodyPr/>
        <a:lstStyle/>
        <a:p>
          <a:r>
            <a:rPr lang="en-US" b="0" dirty="0">
              <a:latin typeface="Rockwell" panose="02060603020205020403" pitchFamily="18" charset="77"/>
              <a:cs typeface="Arial" panose="020B0604020202020204" pitchFamily="34" charset="0"/>
            </a:rPr>
            <a:t>Tactical and Technical Proficiency</a:t>
          </a:r>
        </a:p>
      </dgm:t>
    </dgm:pt>
    <dgm:pt modelId="{7D51B3AB-B4C0-8F41-B7B5-4F9435C9E7CB}" type="parTrans" cxnId="{8091EBFB-09B2-E44B-89ED-90DC00FDEF16}">
      <dgm:prSet/>
      <dgm:spPr/>
      <dgm:t>
        <a:bodyPr/>
        <a:lstStyle/>
        <a:p>
          <a:endParaRPr lang="en-US" b="0">
            <a:latin typeface="Rockwell" panose="02060603020205020403" pitchFamily="18" charset="77"/>
            <a:cs typeface="Arial" panose="020B0604020202020204" pitchFamily="34" charset="0"/>
          </a:endParaRPr>
        </a:p>
      </dgm:t>
    </dgm:pt>
    <dgm:pt modelId="{97493701-E90E-BC42-8AE2-4346E1C79ED1}" type="sibTrans" cxnId="{8091EBFB-09B2-E44B-89ED-90DC00FDEF16}">
      <dgm:prSet/>
      <dgm:spPr/>
      <dgm:t>
        <a:bodyPr/>
        <a:lstStyle/>
        <a:p>
          <a:endParaRPr lang="en-US" b="0">
            <a:latin typeface="Rockwell" panose="02060603020205020403" pitchFamily="18" charset="77"/>
          </a:endParaRPr>
        </a:p>
      </dgm:t>
    </dgm:pt>
    <dgm:pt modelId="{3E15E203-F705-1545-A174-FC0A695363DF}">
      <dgm:prSet phldrT="[Text]"/>
      <dgm:spPr/>
      <dgm:t>
        <a:bodyPr/>
        <a:lstStyle/>
        <a:p>
          <a:r>
            <a:rPr lang="en-US" b="0" dirty="0">
              <a:latin typeface="Rockwell" panose="02060603020205020403" pitchFamily="18" charset="77"/>
              <a:cs typeface="Arial" panose="020B0604020202020204" pitchFamily="34" charset="0"/>
            </a:rPr>
            <a:t>Exhibits Effort</a:t>
          </a:r>
        </a:p>
      </dgm:t>
    </dgm:pt>
    <dgm:pt modelId="{B0F92B85-9BFC-F344-9D32-AADA9F345634}" type="parTrans" cxnId="{8ED3C8EB-45E3-8049-97EA-49FE38F46FB1}">
      <dgm:prSet/>
      <dgm:spPr/>
      <dgm:t>
        <a:bodyPr/>
        <a:lstStyle/>
        <a:p>
          <a:endParaRPr lang="en-US" b="0">
            <a:latin typeface="Rockwell" panose="02060603020205020403" pitchFamily="18" charset="77"/>
            <a:cs typeface="Arial" panose="020B0604020202020204" pitchFamily="34" charset="0"/>
          </a:endParaRPr>
        </a:p>
      </dgm:t>
    </dgm:pt>
    <dgm:pt modelId="{D8AEFC39-3DC6-8F4C-B746-C2DFD7339716}" type="sibTrans" cxnId="{8ED3C8EB-45E3-8049-97EA-49FE38F46FB1}">
      <dgm:prSet/>
      <dgm:spPr/>
      <dgm:t>
        <a:bodyPr/>
        <a:lstStyle/>
        <a:p>
          <a:endParaRPr lang="en-US" b="0">
            <a:latin typeface="Rockwell" panose="02060603020205020403" pitchFamily="18" charset="77"/>
          </a:endParaRPr>
        </a:p>
      </dgm:t>
    </dgm:pt>
    <dgm:pt modelId="{8FFA1F09-BE63-0C48-A583-060AA88E9F7A}">
      <dgm:prSet phldrT="[Text]"/>
      <dgm:spPr/>
      <dgm:t>
        <a:bodyPr/>
        <a:lstStyle/>
        <a:p>
          <a:r>
            <a:rPr lang="en-US" b="0" dirty="0">
              <a:latin typeface="Rockwell" panose="02060603020205020403" pitchFamily="18" charset="77"/>
              <a:cs typeface="Arial" panose="020B0604020202020204" pitchFamily="34" charset="0"/>
            </a:rPr>
            <a:t>Exhibits Personal Discipline</a:t>
          </a:r>
        </a:p>
      </dgm:t>
    </dgm:pt>
    <dgm:pt modelId="{A92662D0-A904-FC4E-84AF-D2D9A5A785FE}" type="parTrans" cxnId="{23CDC0EE-940F-5945-98FC-AD5F52327F99}">
      <dgm:prSet/>
      <dgm:spPr/>
      <dgm:t>
        <a:bodyPr/>
        <a:lstStyle/>
        <a:p>
          <a:endParaRPr lang="en-US" b="0">
            <a:latin typeface="Rockwell" panose="02060603020205020403" pitchFamily="18" charset="77"/>
            <a:cs typeface="Arial" panose="020B0604020202020204" pitchFamily="34" charset="0"/>
          </a:endParaRPr>
        </a:p>
      </dgm:t>
    </dgm:pt>
    <dgm:pt modelId="{F3198110-B468-AF45-9E36-1353EED992EC}" type="sibTrans" cxnId="{23CDC0EE-940F-5945-98FC-AD5F52327F99}">
      <dgm:prSet/>
      <dgm:spPr/>
      <dgm:t>
        <a:bodyPr/>
        <a:lstStyle/>
        <a:p>
          <a:endParaRPr lang="en-US" b="0">
            <a:latin typeface="Rockwell" panose="02060603020205020403" pitchFamily="18" charset="77"/>
          </a:endParaRPr>
        </a:p>
      </dgm:t>
    </dgm:pt>
    <dgm:pt modelId="{F89FCC09-4996-9A4F-9C29-04DE3B63AF6D}">
      <dgm:prSet phldrT="[Text]"/>
      <dgm:spPr/>
      <dgm:t>
        <a:bodyPr/>
        <a:lstStyle/>
        <a:p>
          <a:r>
            <a:rPr lang="en-US" b="0" dirty="0">
              <a:latin typeface="Rockwell" panose="02060603020205020403" pitchFamily="18" charset="77"/>
              <a:cs typeface="Arial" panose="020B0604020202020204" pitchFamily="34" charset="0"/>
            </a:rPr>
            <a:t>Contributes to the Team</a:t>
          </a:r>
        </a:p>
      </dgm:t>
    </dgm:pt>
    <dgm:pt modelId="{2312DB10-7ECB-7B4B-A81F-64AD4BA3A434}" type="parTrans" cxnId="{BFD58252-1921-0540-A662-E43DBD6AAB55}">
      <dgm:prSet/>
      <dgm:spPr/>
      <dgm:t>
        <a:bodyPr/>
        <a:lstStyle/>
        <a:p>
          <a:endParaRPr lang="en-US" b="0">
            <a:latin typeface="Rockwell" panose="02060603020205020403" pitchFamily="18" charset="77"/>
            <a:cs typeface="Arial" panose="020B0604020202020204" pitchFamily="34" charset="0"/>
          </a:endParaRPr>
        </a:p>
      </dgm:t>
    </dgm:pt>
    <dgm:pt modelId="{3B700E80-5151-314F-B35F-40E7FC1C1C2A}" type="sibTrans" cxnId="{BFD58252-1921-0540-A662-E43DBD6AAB55}">
      <dgm:prSet/>
      <dgm:spPr/>
      <dgm:t>
        <a:bodyPr/>
        <a:lstStyle/>
        <a:p>
          <a:endParaRPr lang="en-US" b="0">
            <a:latin typeface="Rockwell" panose="02060603020205020403" pitchFamily="18" charset="77"/>
          </a:endParaRPr>
        </a:p>
      </dgm:t>
    </dgm:pt>
    <dgm:pt modelId="{53FE2BDB-0A7A-F94D-AFE9-01CD38FAEA2E}">
      <dgm:prSet phldrT="[Text]"/>
      <dgm:spPr/>
      <dgm:t>
        <a:bodyPr/>
        <a:lstStyle/>
        <a:p>
          <a:r>
            <a:rPr lang="en-US" b="0" dirty="0">
              <a:latin typeface="Rockwell" panose="02060603020205020403" pitchFamily="18" charset="77"/>
              <a:cs typeface="Arial" panose="020B0604020202020204" pitchFamily="34" charset="0"/>
            </a:rPr>
            <a:t>Communicates Effectively</a:t>
          </a:r>
        </a:p>
      </dgm:t>
    </dgm:pt>
    <dgm:pt modelId="{E5C971A5-683B-1A4B-9713-D5F39D18AB13}" type="parTrans" cxnId="{2CE736DB-6ABD-7243-AC05-D59D035FE3AF}">
      <dgm:prSet/>
      <dgm:spPr/>
      <dgm:t>
        <a:bodyPr/>
        <a:lstStyle/>
        <a:p>
          <a:endParaRPr lang="en-US" b="0">
            <a:latin typeface="Rockwell" panose="02060603020205020403" pitchFamily="18" charset="77"/>
            <a:cs typeface="Arial" panose="020B0604020202020204" pitchFamily="34" charset="0"/>
          </a:endParaRPr>
        </a:p>
      </dgm:t>
    </dgm:pt>
    <dgm:pt modelId="{EDDB143E-B921-8649-A598-6ED3DB28828D}" type="sibTrans" cxnId="{2CE736DB-6ABD-7243-AC05-D59D035FE3AF}">
      <dgm:prSet/>
      <dgm:spPr/>
      <dgm:t>
        <a:bodyPr/>
        <a:lstStyle/>
        <a:p>
          <a:endParaRPr lang="en-US" b="0">
            <a:latin typeface="Rockwell" panose="02060603020205020403" pitchFamily="18" charset="77"/>
          </a:endParaRPr>
        </a:p>
      </dgm:t>
    </dgm:pt>
    <dgm:pt modelId="{8C704C43-2194-FF43-B4B9-326AE7ED0E98}">
      <dgm:prSet phldrT="[Text]"/>
      <dgm:spPr/>
      <dgm:t>
        <a:bodyPr/>
        <a:lstStyle/>
        <a:p>
          <a:r>
            <a:rPr lang="en-US" b="0" dirty="0">
              <a:latin typeface="Rockwell" panose="02060603020205020403" pitchFamily="18" charset="77"/>
              <a:cs typeface="Arial" panose="020B0604020202020204" pitchFamily="34" charset="0"/>
            </a:rPr>
            <a:t>Exhibits Fitness, Military Bearing and Appearance</a:t>
          </a:r>
        </a:p>
      </dgm:t>
    </dgm:pt>
    <dgm:pt modelId="{4BEADE93-74AF-734E-A2BC-DE2BA8453139}" type="parTrans" cxnId="{69CA904A-845F-364F-AF49-295E2770AEAD}">
      <dgm:prSet/>
      <dgm:spPr/>
      <dgm:t>
        <a:bodyPr/>
        <a:lstStyle/>
        <a:p>
          <a:endParaRPr lang="en-US" b="0">
            <a:latin typeface="Rockwell" panose="02060603020205020403" pitchFamily="18" charset="77"/>
          </a:endParaRPr>
        </a:p>
      </dgm:t>
    </dgm:pt>
    <dgm:pt modelId="{DB61D589-6BB0-034C-86C8-814325FDB0C9}" type="sibTrans" cxnId="{69CA904A-845F-364F-AF49-295E2770AEAD}">
      <dgm:prSet/>
      <dgm:spPr/>
      <dgm:t>
        <a:bodyPr/>
        <a:lstStyle/>
        <a:p>
          <a:endParaRPr lang="en-US" b="0">
            <a:latin typeface="Rockwell" panose="02060603020205020403" pitchFamily="18" charset="77"/>
          </a:endParaRPr>
        </a:p>
      </dgm:t>
    </dgm:pt>
    <dgm:pt modelId="{F71BFC25-513D-CF42-B2DC-843433661C7A}">
      <dgm:prSet phldrT="[Text]"/>
      <dgm:spPr/>
      <dgm:t>
        <a:bodyPr/>
        <a:lstStyle/>
        <a:p>
          <a:r>
            <a:rPr lang="en-US" b="0" dirty="0">
              <a:latin typeface="Rockwell" panose="02060603020205020403" pitchFamily="18" charset="77"/>
              <a:cs typeface="Arial" panose="020B0604020202020204" pitchFamily="34" charset="0"/>
            </a:rPr>
            <a:t>Manages Personal Matters</a:t>
          </a:r>
        </a:p>
      </dgm:t>
    </dgm:pt>
    <dgm:pt modelId="{FB1A034B-3291-1245-AE63-F7F671DE4CA3}" type="parTrans" cxnId="{B6F8C63B-6491-394F-AF74-6FEE1DAEC9AD}">
      <dgm:prSet/>
      <dgm:spPr/>
      <dgm:t>
        <a:bodyPr/>
        <a:lstStyle/>
        <a:p>
          <a:endParaRPr lang="en-US" b="0">
            <a:latin typeface="Rockwell" panose="02060603020205020403" pitchFamily="18" charset="77"/>
          </a:endParaRPr>
        </a:p>
      </dgm:t>
    </dgm:pt>
    <dgm:pt modelId="{F22D9B80-A95B-1442-B5D8-4A9C5E708E41}" type="sibTrans" cxnId="{B6F8C63B-6491-394F-AF74-6FEE1DAEC9AD}">
      <dgm:prSet/>
      <dgm:spPr/>
      <dgm:t>
        <a:bodyPr/>
        <a:lstStyle/>
        <a:p>
          <a:endParaRPr lang="en-US" b="0">
            <a:latin typeface="Rockwell" panose="02060603020205020403" pitchFamily="18" charset="77"/>
          </a:endParaRPr>
        </a:p>
      </dgm:t>
    </dgm:pt>
    <dgm:pt modelId="{11849EE1-BEE1-7F4F-A6BD-FDC43EB42D8B}" type="pres">
      <dgm:prSet presAssocID="{073C6DCF-E3B5-1D49-91C4-E20EE6586360}" presName="Name0" presStyleCnt="0">
        <dgm:presLayoutVars>
          <dgm:chMax val="1"/>
          <dgm:dir/>
          <dgm:animLvl val="ctr"/>
          <dgm:resizeHandles val="exact"/>
        </dgm:presLayoutVars>
      </dgm:prSet>
      <dgm:spPr/>
    </dgm:pt>
    <dgm:pt modelId="{28EF0F94-E774-F845-BF8A-55CF4935DEA3}" type="pres">
      <dgm:prSet presAssocID="{E630BAE7-6F93-6B46-BAF7-01264A2EC7C0}" presName="centerShape" presStyleLbl="node0" presStyleIdx="0" presStyleCnt="1" custScaleX="132449" custScaleY="122497"/>
      <dgm:spPr/>
    </dgm:pt>
    <dgm:pt modelId="{CE0ECF59-5862-4A43-8C2A-2AF00ED6BBDE}" type="pres">
      <dgm:prSet presAssocID="{7D51B3AB-B4C0-8F41-B7B5-4F9435C9E7CB}" presName="parTrans" presStyleLbl="sibTrans2D1" presStyleIdx="0" presStyleCnt="7" custAng="10800000"/>
      <dgm:spPr/>
    </dgm:pt>
    <dgm:pt modelId="{AABDB6A8-9FC8-B442-A154-E0D982657A96}" type="pres">
      <dgm:prSet presAssocID="{7D51B3AB-B4C0-8F41-B7B5-4F9435C9E7CB}" presName="connectorText" presStyleLbl="sibTrans2D1" presStyleIdx="0" presStyleCnt="7"/>
      <dgm:spPr/>
    </dgm:pt>
    <dgm:pt modelId="{AA9DBBAF-1D09-1D4E-AB88-E90AADED6D89}" type="pres">
      <dgm:prSet presAssocID="{9E2BC8BB-799A-4D4A-B747-B35E40F78996}" presName="node" presStyleLbl="node1" presStyleIdx="0" presStyleCnt="7">
        <dgm:presLayoutVars>
          <dgm:bulletEnabled val="1"/>
        </dgm:presLayoutVars>
      </dgm:prSet>
      <dgm:spPr/>
    </dgm:pt>
    <dgm:pt modelId="{BE0C9152-F9BD-5A45-A35E-74F04E2FCB0C}" type="pres">
      <dgm:prSet presAssocID="{E5C971A5-683B-1A4B-9713-D5F39D18AB13}" presName="parTrans" presStyleLbl="sibTrans2D1" presStyleIdx="1" presStyleCnt="7" custAng="10688968"/>
      <dgm:spPr/>
    </dgm:pt>
    <dgm:pt modelId="{47EB1078-C5FB-3844-89E7-F155FCE8024A}" type="pres">
      <dgm:prSet presAssocID="{E5C971A5-683B-1A4B-9713-D5F39D18AB13}" presName="connectorText" presStyleLbl="sibTrans2D1" presStyleIdx="1" presStyleCnt="7"/>
      <dgm:spPr/>
    </dgm:pt>
    <dgm:pt modelId="{E90D7BEC-E800-B647-91CB-1925FC49A4F9}" type="pres">
      <dgm:prSet presAssocID="{53FE2BDB-0A7A-F94D-AFE9-01CD38FAEA2E}" presName="node" presStyleLbl="node1" presStyleIdx="1" presStyleCnt="7">
        <dgm:presLayoutVars>
          <dgm:bulletEnabled val="1"/>
        </dgm:presLayoutVars>
      </dgm:prSet>
      <dgm:spPr/>
    </dgm:pt>
    <dgm:pt modelId="{574C7CEC-2F67-324A-9200-64B43D8AF216}" type="pres">
      <dgm:prSet presAssocID="{B0F92B85-9BFC-F344-9D32-AADA9F345634}" presName="parTrans" presStyleLbl="sibTrans2D1" presStyleIdx="2" presStyleCnt="7" custAng="10726991"/>
      <dgm:spPr/>
    </dgm:pt>
    <dgm:pt modelId="{4EF05717-3ADB-F34B-A3F2-C28E3F5EFFF2}" type="pres">
      <dgm:prSet presAssocID="{B0F92B85-9BFC-F344-9D32-AADA9F345634}" presName="connectorText" presStyleLbl="sibTrans2D1" presStyleIdx="2" presStyleCnt="7"/>
      <dgm:spPr/>
    </dgm:pt>
    <dgm:pt modelId="{4FB146A4-5BD8-A94B-84F2-8E7F602E89BB}" type="pres">
      <dgm:prSet presAssocID="{3E15E203-F705-1545-A174-FC0A695363DF}" presName="node" presStyleLbl="node1" presStyleIdx="2" presStyleCnt="7">
        <dgm:presLayoutVars>
          <dgm:bulletEnabled val="1"/>
        </dgm:presLayoutVars>
      </dgm:prSet>
      <dgm:spPr/>
    </dgm:pt>
    <dgm:pt modelId="{C6AD4CCE-535C-A442-BF04-D0E5DDE52A73}" type="pres">
      <dgm:prSet presAssocID="{A92662D0-A904-FC4E-84AF-D2D9A5A785FE}" presName="parTrans" presStyleLbl="sibTrans2D1" presStyleIdx="3" presStyleCnt="7" custAng="10800000"/>
      <dgm:spPr/>
    </dgm:pt>
    <dgm:pt modelId="{C9D3EEB2-508D-A141-9FF5-ADC9B334B9EB}" type="pres">
      <dgm:prSet presAssocID="{A92662D0-A904-FC4E-84AF-D2D9A5A785FE}" presName="connectorText" presStyleLbl="sibTrans2D1" presStyleIdx="3" presStyleCnt="7"/>
      <dgm:spPr/>
    </dgm:pt>
    <dgm:pt modelId="{60520A8C-06EE-E841-8FE7-43934DBBBC4B}" type="pres">
      <dgm:prSet presAssocID="{8FFA1F09-BE63-0C48-A583-060AA88E9F7A}" presName="node" presStyleLbl="node1" presStyleIdx="3" presStyleCnt="7">
        <dgm:presLayoutVars>
          <dgm:bulletEnabled val="1"/>
        </dgm:presLayoutVars>
      </dgm:prSet>
      <dgm:spPr/>
    </dgm:pt>
    <dgm:pt modelId="{F0A959EA-408F-1A41-8402-EC06AC8B694D}" type="pres">
      <dgm:prSet presAssocID="{2312DB10-7ECB-7B4B-A81F-64AD4BA3A434}" presName="parTrans" presStyleLbl="sibTrans2D1" presStyleIdx="4" presStyleCnt="7" custAng="11026561"/>
      <dgm:spPr/>
    </dgm:pt>
    <dgm:pt modelId="{0033416C-3773-6445-9DDB-7BD2D4E22B02}" type="pres">
      <dgm:prSet presAssocID="{2312DB10-7ECB-7B4B-A81F-64AD4BA3A434}" presName="connectorText" presStyleLbl="sibTrans2D1" presStyleIdx="4" presStyleCnt="7"/>
      <dgm:spPr/>
    </dgm:pt>
    <dgm:pt modelId="{5FDB5FC9-5006-DA41-A474-9908451A92D1}" type="pres">
      <dgm:prSet presAssocID="{F89FCC09-4996-9A4F-9C29-04DE3B63AF6D}" presName="node" presStyleLbl="node1" presStyleIdx="4" presStyleCnt="7">
        <dgm:presLayoutVars>
          <dgm:bulletEnabled val="1"/>
        </dgm:presLayoutVars>
      </dgm:prSet>
      <dgm:spPr/>
    </dgm:pt>
    <dgm:pt modelId="{6972398E-6F17-CA47-B371-265271055A19}" type="pres">
      <dgm:prSet presAssocID="{4BEADE93-74AF-734E-A2BC-DE2BA8453139}" presName="parTrans" presStyleLbl="sibTrans2D1" presStyleIdx="5" presStyleCnt="7" custAng="10587700"/>
      <dgm:spPr/>
    </dgm:pt>
    <dgm:pt modelId="{F8877375-08BE-A846-9E5B-2B175D459CA1}" type="pres">
      <dgm:prSet presAssocID="{4BEADE93-74AF-734E-A2BC-DE2BA8453139}" presName="connectorText" presStyleLbl="sibTrans2D1" presStyleIdx="5" presStyleCnt="7"/>
      <dgm:spPr/>
    </dgm:pt>
    <dgm:pt modelId="{94BCDEA3-98F2-8147-A55D-DE5A2118A279}" type="pres">
      <dgm:prSet presAssocID="{8C704C43-2194-FF43-B4B9-326AE7ED0E98}" presName="node" presStyleLbl="node1" presStyleIdx="5" presStyleCnt="7">
        <dgm:presLayoutVars>
          <dgm:bulletEnabled val="1"/>
        </dgm:presLayoutVars>
      </dgm:prSet>
      <dgm:spPr/>
    </dgm:pt>
    <dgm:pt modelId="{C88E8232-1BB0-524C-86CB-723BDB7BEDC3}" type="pres">
      <dgm:prSet presAssocID="{FB1A034B-3291-1245-AE63-F7F671DE4CA3}" presName="parTrans" presStyleLbl="sibTrans2D1" presStyleIdx="6" presStyleCnt="7" custAng="10869095"/>
      <dgm:spPr/>
    </dgm:pt>
    <dgm:pt modelId="{53370467-E248-154D-A2E6-27A305EBF937}" type="pres">
      <dgm:prSet presAssocID="{FB1A034B-3291-1245-AE63-F7F671DE4CA3}" presName="connectorText" presStyleLbl="sibTrans2D1" presStyleIdx="6" presStyleCnt="7"/>
      <dgm:spPr/>
    </dgm:pt>
    <dgm:pt modelId="{1643C106-0B94-B842-98EF-EECFA89AD1E7}" type="pres">
      <dgm:prSet presAssocID="{F71BFC25-513D-CF42-B2DC-843433661C7A}" presName="node" presStyleLbl="node1" presStyleIdx="6" presStyleCnt="7">
        <dgm:presLayoutVars>
          <dgm:bulletEnabled val="1"/>
        </dgm:presLayoutVars>
      </dgm:prSet>
      <dgm:spPr/>
    </dgm:pt>
  </dgm:ptLst>
  <dgm:cxnLst>
    <dgm:cxn modelId="{E2E18504-3612-AC4D-80FE-D32065C4E56F}" type="presOf" srcId="{4BEADE93-74AF-734E-A2BC-DE2BA8453139}" destId="{6972398E-6F17-CA47-B371-265271055A19}" srcOrd="0" destOrd="0" presId="urn:microsoft.com/office/officeart/2005/8/layout/radial5"/>
    <dgm:cxn modelId="{3A18FA28-E516-C740-9207-2B2BB9D2EEA6}" type="presOf" srcId="{3E15E203-F705-1545-A174-FC0A695363DF}" destId="{4FB146A4-5BD8-A94B-84F2-8E7F602E89BB}" srcOrd="0" destOrd="0" presId="urn:microsoft.com/office/officeart/2005/8/layout/radial5"/>
    <dgm:cxn modelId="{D9FE1B2D-9949-9042-9E88-E54A89B2060B}" type="presOf" srcId="{FB1A034B-3291-1245-AE63-F7F671DE4CA3}" destId="{53370467-E248-154D-A2E6-27A305EBF937}" srcOrd="1" destOrd="0" presId="urn:microsoft.com/office/officeart/2005/8/layout/radial5"/>
    <dgm:cxn modelId="{4D25872D-CC12-D847-BB85-78365B286450}" type="presOf" srcId="{B0F92B85-9BFC-F344-9D32-AADA9F345634}" destId="{4EF05717-3ADB-F34B-A3F2-C28E3F5EFFF2}" srcOrd="1" destOrd="0" presId="urn:microsoft.com/office/officeart/2005/8/layout/radial5"/>
    <dgm:cxn modelId="{3801B132-7776-2144-9277-5DF2D8EF6666}" type="presOf" srcId="{7D51B3AB-B4C0-8F41-B7B5-4F9435C9E7CB}" destId="{AABDB6A8-9FC8-B442-A154-E0D982657A96}" srcOrd="1" destOrd="0" presId="urn:microsoft.com/office/officeart/2005/8/layout/radial5"/>
    <dgm:cxn modelId="{F965C139-723C-AD40-A9EA-E592F50E26B4}" type="presOf" srcId="{E5C971A5-683B-1A4B-9713-D5F39D18AB13}" destId="{47EB1078-C5FB-3844-89E7-F155FCE8024A}" srcOrd="1" destOrd="0" presId="urn:microsoft.com/office/officeart/2005/8/layout/radial5"/>
    <dgm:cxn modelId="{B6F8C63B-6491-394F-AF74-6FEE1DAEC9AD}" srcId="{E630BAE7-6F93-6B46-BAF7-01264A2EC7C0}" destId="{F71BFC25-513D-CF42-B2DC-843433661C7A}" srcOrd="6" destOrd="0" parTransId="{FB1A034B-3291-1245-AE63-F7F671DE4CA3}" sibTransId="{F22D9B80-A95B-1442-B5D8-4A9C5E708E41}"/>
    <dgm:cxn modelId="{63C7F140-C68F-9C4E-9C77-4CFA26F45910}" type="presOf" srcId="{F71BFC25-513D-CF42-B2DC-843433661C7A}" destId="{1643C106-0B94-B842-98EF-EECFA89AD1E7}" srcOrd="0" destOrd="0" presId="urn:microsoft.com/office/officeart/2005/8/layout/radial5"/>
    <dgm:cxn modelId="{1E714E43-7294-0E49-8C27-FBEF4F277FC2}" type="presOf" srcId="{A92662D0-A904-FC4E-84AF-D2D9A5A785FE}" destId="{C9D3EEB2-508D-A141-9FF5-ADC9B334B9EB}" srcOrd="1" destOrd="0" presId="urn:microsoft.com/office/officeart/2005/8/layout/radial5"/>
    <dgm:cxn modelId="{51F00D44-B383-AC42-8B94-AD96EBA17277}" type="presOf" srcId="{8FFA1F09-BE63-0C48-A583-060AA88E9F7A}" destId="{60520A8C-06EE-E841-8FE7-43934DBBBC4B}" srcOrd="0" destOrd="0" presId="urn:microsoft.com/office/officeart/2005/8/layout/radial5"/>
    <dgm:cxn modelId="{69CA904A-845F-364F-AF49-295E2770AEAD}" srcId="{E630BAE7-6F93-6B46-BAF7-01264A2EC7C0}" destId="{8C704C43-2194-FF43-B4B9-326AE7ED0E98}" srcOrd="5" destOrd="0" parTransId="{4BEADE93-74AF-734E-A2BC-DE2BA8453139}" sibTransId="{DB61D589-6BB0-034C-86C8-814325FDB0C9}"/>
    <dgm:cxn modelId="{BFD58252-1921-0540-A662-E43DBD6AAB55}" srcId="{E630BAE7-6F93-6B46-BAF7-01264A2EC7C0}" destId="{F89FCC09-4996-9A4F-9C29-04DE3B63AF6D}" srcOrd="4" destOrd="0" parTransId="{2312DB10-7ECB-7B4B-A81F-64AD4BA3A434}" sibTransId="{3B700E80-5151-314F-B35F-40E7FC1C1C2A}"/>
    <dgm:cxn modelId="{B059B452-9503-B542-8CD1-2E12269C4B84}" type="presOf" srcId="{8C704C43-2194-FF43-B4B9-326AE7ED0E98}" destId="{94BCDEA3-98F2-8147-A55D-DE5A2118A279}" srcOrd="0" destOrd="0" presId="urn:microsoft.com/office/officeart/2005/8/layout/radial5"/>
    <dgm:cxn modelId="{30ACD855-6C5D-404E-8495-2DBCC603C402}" type="presOf" srcId="{F89FCC09-4996-9A4F-9C29-04DE3B63AF6D}" destId="{5FDB5FC9-5006-DA41-A474-9908451A92D1}" srcOrd="0" destOrd="0" presId="urn:microsoft.com/office/officeart/2005/8/layout/radial5"/>
    <dgm:cxn modelId="{DBB74379-2479-B440-8582-E0579E804A28}" type="presOf" srcId="{FB1A034B-3291-1245-AE63-F7F671DE4CA3}" destId="{C88E8232-1BB0-524C-86CB-723BDB7BEDC3}" srcOrd="0" destOrd="0" presId="urn:microsoft.com/office/officeart/2005/8/layout/radial5"/>
    <dgm:cxn modelId="{28C04780-4FE7-1346-8788-F918E0060E6F}" type="presOf" srcId="{2312DB10-7ECB-7B4B-A81F-64AD4BA3A434}" destId="{F0A959EA-408F-1A41-8402-EC06AC8B694D}" srcOrd="0" destOrd="0" presId="urn:microsoft.com/office/officeart/2005/8/layout/radial5"/>
    <dgm:cxn modelId="{CA3C5C8B-4273-234D-92E2-8944C94E0BF4}" srcId="{073C6DCF-E3B5-1D49-91C4-E20EE6586360}" destId="{E630BAE7-6F93-6B46-BAF7-01264A2EC7C0}" srcOrd="0" destOrd="0" parTransId="{314F7116-9718-7944-869E-22D595EFAFE0}" sibTransId="{50259E90-B164-344F-A7F0-7A31AE22AD23}"/>
    <dgm:cxn modelId="{D05E95A0-D79A-2A4B-82D1-0DB364BA82E5}" type="presOf" srcId="{7D51B3AB-B4C0-8F41-B7B5-4F9435C9E7CB}" destId="{CE0ECF59-5862-4A43-8C2A-2AF00ED6BBDE}" srcOrd="0" destOrd="0" presId="urn:microsoft.com/office/officeart/2005/8/layout/radial5"/>
    <dgm:cxn modelId="{084582AB-80B2-2145-B8D7-C15C9EC23ED7}" type="presOf" srcId="{E630BAE7-6F93-6B46-BAF7-01264A2EC7C0}" destId="{28EF0F94-E774-F845-BF8A-55CF4935DEA3}" srcOrd="0" destOrd="0" presId="urn:microsoft.com/office/officeart/2005/8/layout/radial5"/>
    <dgm:cxn modelId="{AB7F9AAE-7BC3-AE42-B461-C93D1B29492C}" type="presOf" srcId="{53FE2BDB-0A7A-F94D-AFE9-01CD38FAEA2E}" destId="{E90D7BEC-E800-B647-91CB-1925FC49A4F9}" srcOrd="0" destOrd="0" presId="urn:microsoft.com/office/officeart/2005/8/layout/radial5"/>
    <dgm:cxn modelId="{4267B1B5-D7F3-704A-8F14-2B4614C2A5F9}" type="presOf" srcId="{B0F92B85-9BFC-F344-9D32-AADA9F345634}" destId="{574C7CEC-2F67-324A-9200-64B43D8AF216}" srcOrd="0" destOrd="0" presId="urn:microsoft.com/office/officeart/2005/8/layout/radial5"/>
    <dgm:cxn modelId="{95A435BA-9160-3046-A1B6-D8ECB833E22B}" type="presOf" srcId="{2312DB10-7ECB-7B4B-A81F-64AD4BA3A434}" destId="{0033416C-3773-6445-9DDB-7BD2D4E22B02}" srcOrd="1" destOrd="0" presId="urn:microsoft.com/office/officeart/2005/8/layout/radial5"/>
    <dgm:cxn modelId="{FA1916BC-4B29-6C4D-8EFC-A845614A6490}" type="presOf" srcId="{073C6DCF-E3B5-1D49-91C4-E20EE6586360}" destId="{11849EE1-BEE1-7F4F-A6BD-FDC43EB42D8B}" srcOrd="0" destOrd="0" presId="urn:microsoft.com/office/officeart/2005/8/layout/radial5"/>
    <dgm:cxn modelId="{C85CC4C2-27E9-EC46-B926-AFB23B68EE25}" type="presOf" srcId="{E5C971A5-683B-1A4B-9713-D5F39D18AB13}" destId="{BE0C9152-F9BD-5A45-A35E-74F04E2FCB0C}" srcOrd="0" destOrd="0" presId="urn:microsoft.com/office/officeart/2005/8/layout/radial5"/>
    <dgm:cxn modelId="{64574ECB-F482-D842-A275-2B4154F6FFCE}" type="presOf" srcId="{9E2BC8BB-799A-4D4A-B747-B35E40F78996}" destId="{AA9DBBAF-1D09-1D4E-AB88-E90AADED6D89}" srcOrd="0" destOrd="0" presId="urn:microsoft.com/office/officeart/2005/8/layout/radial5"/>
    <dgm:cxn modelId="{A16BF2D9-D938-1745-8316-F69591C8416D}" type="presOf" srcId="{A92662D0-A904-FC4E-84AF-D2D9A5A785FE}" destId="{C6AD4CCE-535C-A442-BF04-D0E5DDE52A73}" srcOrd="0" destOrd="0" presId="urn:microsoft.com/office/officeart/2005/8/layout/radial5"/>
    <dgm:cxn modelId="{2CE736DB-6ABD-7243-AC05-D59D035FE3AF}" srcId="{E630BAE7-6F93-6B46-BAF7-01264A2EC7C0}" destId="{53FE2BDB-0A7A-F94D-AFE9-01CD38FAEA2E}" srcOrd="1" destOrd="0" parTransId="{E5C971A5-683B-1A4B-9713-D5F39D18AB13}" sibTransId="{EDDB143E-B921-8649-A598-6ED3DB28828D}"/>
    <dgm:cxn modelId="{8ED3C8EB-45E3-8049-97EA-49FE38F46FB1}" srcId="{E630BAE7-6F93-6B46-BAF7-01264A2EC7C0}" destId="{3E15E203-F705-1545-A174-FC0A695363DF}" srcOrd="2" destOrd="0" parTransId="{B0F92B85-9BFC-F344-9D32-AADA9F345634}" sibTransId="{D8AEFC39-3DC6-8F4C-B746-C2DFD7339716}"/>
    <dgm:cxn modelId="{23CDC0EE-940F-5945-98FC-AD5F52327F99}" srcId="{E630BAE7-6F93-6B46-BAF7-01264A2EC7C0}" destId="{8FFA1F09-BE63-0C48-A583-060AA88E9F7A}" srcOrd="3" destOrd="0" parTransId="{A92662D0-A904-FC4E-84AF-D2D9A5A785FE}" sibTransId="{F3198110-B468-AF45-9E36-1353EED992EC}"/>
    <dgm:cxn modelId="{BADF38F5-A83C-6643-B8DF-27BA77B3C1A7}" type="presOf" srcId="{4BEADE93-74AF-734E-A2BC-DE2BA8453139}" destId="{F8877375-08BE-A846-9E5B-2B175D459CA1}" srcOrd="1" destOrd="0" presId="urn:microsoft.com/office/officeart/2005/8/layout/radial5"/>
    <dgm:cxn modelId="{8091EBFB-09B2-E44B-89ED-90DC00FDEF16}" srcId="{E630BAE7-6F93-6B46-BAF7-01264A2EC7C0}" destId="{9E2BC8BB-799A-4D4A-B747-B35E40F78996}" srcOrd="0" destOrd="0" parTransId="{7D51B3AB-B4C0-8F41-B7B5-4F9435C9E7CB}" sibTransId="{97493701-E90E-BC42-8AE2-4346E1C79ED1}"/>
    <dgm:cxn modelId="{00E0AE4B-C2E0-7642-988F-536CC34AE6DA}" type="presParOf" srcId="{11849EE1-BEE1-7F4F-A6BD-FDC43EB42D8B}" destId="{28EF0F94-E774-F845-BF8A-55CF4935DEA3}" srcOrd="0" destOrd="0" presId="urn:microsoft.com/office/officeart/2005/8/layout/radial5"/>
    <dgm:cxn modelId="{80C1827D-8549-1749-A334-EC914BB72D68}" type="presParOf" srcId="{11849EE1-BEE1-7F4F-A6BD-FDC43EB42D8B}" destId="{CE0ECF59-5862-4A43-8C2A-2AF00ED6BBDE}" srcOrd="1" destOrd="0" presId="urn:microsoft.com/office/officeart/2005/8/layout/radial5"/>
    <dgm:cxn modelId="{9BF17DCD-4EBC-9C41-822F-4680800E40B9}" type="presParOf" srcId="{CE0ECF59-5862-4A43-8C2A-2AF00ED6BBDE}" destId="{AABDB6A8-9FC8-B442-A154-E0D982657A96}" srcOrd="0" destOrd="0" presId="urn:microsoft.com/office/officeart/2005/8/layout/radial5"/>
    <dgm:cxn modelId="{F919AF51-628D-CF4C-AF3F-0E6C906A7845}" type="presParOf" srcId="{11849EE1-BEE1-7F4F-A6BD-FDC43EB42D8B}" destId="{AA9DBBAF-1D09-1D4E-AB88-E90AADED6D89}" srcOrd="2" destOrd="0" presId="urn:microsoft.com/office/officeart/2005/8/layout/radial5"/>
    <dgm:cxn modelId="{854CC95E-3707-5146-9CFA-A0E49B3523E7}" type="presParOf" srcId="{11849EE1-BEE1-7F4F-A6BD-FDC43EB42D8B}" destId="{BE0C9152-F9BD-5A45-A35E-74F04E2FCB0C}" srcOrd="3" destOrd="0" presId="urn:microsoft.com/office/officeart/2005/8/layout/radial5"/>
    <dgm:cxn modelId="{E954D9DB-7F12-1D43-B51E-CAA4D7E6C8A7}" type="presParOf" srcId="{BE0C9152-F9BD-5A45-A35E-74F04E2FCB0C}" destId="{47EB1078-C5FB-3844-89E7-F155FCE8024A}" srcOrd="0" destOrd="0" presId="urn:microsoft.com/office/officeart/2005/8/layout/radial5"/>
    <dgm:cxn modelId="{A950EBDD-DBCD-6243-8B5B-508EE91E7B75}" type="presParOf" srcId="{11849EE1-BEE1-7F4F-A6BD-FDC43EB42D8B}" destId="{E90D7BEC-E800-B647-91CB-1925FC49A4F9}" srcOrd="4" destOrd="0" presId="urn:microsoft.com/office/officeart/2005/8/layout/radial5"/>
    <dgm:cxn modelId="{A39067FC-4BDA-2946-8B16-B0CBBAF9FD82}" type="presParOf" srcId="{11849EE1-BEE1-7F4F-A6BD-FDC43EB42D8B}" destId="{574C7CEC-2F67-324A-9200-64B43D8AF216}" srcOrd="5" destOrd="0" presId="urn:microsoft.com/office/officeart/2005/8/layout/radial5"/>
    <dgm:cxn modelId="{C854223D-0361-A64A-B3DE-47F2CA97C887}" type="presParOf" srcId="{574C7CEC-2F67-324A-9200-64B43D8AF216}" destId="{4EF05717-3ADB-F34B-A3F2-C28E3F5EFFF2}" srcOrd="0" destOrd="0" presId="urn:microsoft.com/office/officeart/2005/8/layout/radial5"/>
    <dgm:cxn modelId="{070F57EC-7EA6-3944-8AF0-0CAA5EA3518C}" type="presParOf" srcId="{11849EE1-BEE1-7F4F-A6BD-FDC43EB42D8B}" destId="{4FB146A4-5BD8-A94B-84F2-8E7F602E89BB}" srcOrd="6" destOrd="0" presId="urn:microsoft.com/office/officeart/2005/8/layout/radial5"/>
    <dgm:cxn modelId="{677D97F0-3517-7247-8447-70042487FEE6}" type="presParOf" srcId="{11849EE1-BEE1-7F4F-A6BD-FDC43EB42D8B}" destId="{C6AD4CCE-535C-A442-BF04-D0E5DDE52A73}" srcOrd="7" destOrd="0" presId="urn:microsoft.com/office/officeart/2005/8/layout/radial5"/>
    <dgm:cxn modelId="{BC4EC97F-FB07-6745-936F-425C207D28DC}" type="presParOf" srcId="{C6AD4CCE-535C-A442-BF04-D0E5DDE52A73}" destId="{C9D3EEB2-508D-A141-9FF5-ADC9B334B9EB}" srcOrd="0" destOrd="0" presId="urn:microsoft.com/office/officeart/2005/8/layout/radial5"/>
    <dgm:cxn modelId="{997F2ADD-7344-C442-963B-F15899EA66C9}" type="presParOf" srcId="{11849EE1-BEE1-7F4F-A6BD-FDC43EB42D8B}" destId="{60520A8C-06EE-E841-8FE7-43934DBBBC4B}" srcOrd="8" destOrd="0" presId="urn:microsoft.com/office/officeart/2005/8/layout/radial5"/>
    <dgm:cxn modelId="{190F465C-5E52-E44C-9E86-0E7393341386}" type="presParOf" srcId="{11849EE1-BEE1-7F4F-A6BD-FDC43EB42D8B}" destId="{F0A959EA-408F-1A41-8402-EC06AC8B694D}" srcOrd="9" destOrd="0" presId="urn:microsoft.com/office/officeart/2005/8/layout/radial5"/>
    <dgm:cxn modelId="{9E22B86C-1227-254A-8855-704D352A7A59}" type="presParOf" srcId="{F0A959EA-408F-1A41-8402-EC06AC8B694D}" destId="{0033416C-3773-6445-9DDB-7BD2D4E22B02}" srcOrd="0" destOrd="0" presId="urn:microsoft.com/office/officeart/2005/8/layout/radial5"/>
    <dgm:cxn modelId="{2139A16C-FC20-C345-AD05-670925522E33}" type="presParOf" srcId="{11849EE1-BEE1-7F4F-A6BD-FDC43EB42D8B}" destId="{5FDB5FC9-5006-DA41-A474-9908451A92D1}" srcOrd="10" destOrd="0" presId="urn:microsoft.com/office/officeart/2005/8/layout/radial5"/>
    <dgm:cxn modelId="{9F35A77F-57E7-C346-840E-CD186A62AE99}" type="presParOf" srcId="{11849EE1-BEE1-7F4F-A6BD-FDC43EB42D8B}" destId="{6972398E-6F17-CA47-B371-265271055A19}" srcOrd="11" destOrd="0" presId="urn:microsoft.com/office/officeart/2005/8/layout/radial5"/>
    <dgm:cxn modelId="{2F03688E-9817-0147-8E9A-C1F13DA8540F}" type="presParOf" srcId="{6972398E-6F17-CA47-B371-265271055A19}" destId="{F8877375-08BE-A846-9E5B-2B175D459CA1}" srcOrd="0" destOrd="0" presId="urn:microsoft.com/office/officeart/2005/8/layout/radial5"/>
    <dgm:cxn modelId="{07C55DC8-7110-3D4F-A8C6-A4D19507EC0C}" type="presParOf" srcId="{11849EE1-BEE1-7F4F-A6BD-FDC43EB42D8B}" destId="{94BCDEA3-98F2-8147-A55D-DE5A2118A279}" srcOrd="12" destOrd="0" presId="urn:microsoft.com/office/officeart/2005/8/layout/radial5"/>
    <dgm:cxn modelId="{F25E83D7-5655-F945-B9C2-55EAD5E3935B}" type="presParOf" srcId="{11849EE1-BEE1-7F4F-A6BD-FDC43EB42D8B}" destId="{C88E8232-1BB0-524C-86CB-723BDB7BEDC3}" srcOrd="13" destOrd="0" presId="urn:microsoft.com/office/officeart/2005/8/layout/radial5"/>
    <dgm:cxn modelId="{9ED8E029-4BBC-A64D-A8E2-A60900716E4D}" type="presParOf" srcId="{C88E8232-1BB0-524C-86CB-723BDB7BEDC3}" destId="{53370467-E248-154D-A2E6-27A305EBF937}" srcOrd="0" destOrd="0" presId="urn:microsoft.com/office/officeart/2005/8/layout/radial5"/>
    <dgm:cxn modelId="{AAE66A98-EF71-034D-B3C3-85CD4F36829D}" type="presParOf" srcId="{11849EE1-BEE1-7F4F-A6BD-FDC43EB42D8B}" destId="{1643C106-0B94-B842-98EF-EECFA89AD1E7}" srcOrd="14" destOrd="0" presId="urn:microsoft.com/office/officeart/2005/8/layout/radial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7123A9-FB50-460A-AA0B-DDFB9EDE73FD}">
      <dsp:nvSpPr>
        <dsp:cNvPr id="0" name=""/>
        <dsp:cNvSpPr/>
      </dsp:nvSpPr>
      <dsp:spPr>
        <a:xfrm>
          <a:off x="774129" y="185126"/>
          <a:ext cx="1255425" cy="1255425"/>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EBFBE7-9596-4EEE-A7B3-C86B407EFBD3}">
      <dsp:nvSpPr>
        <dsp:cNvPr id="0" name=""/>
        <dsp:cNvSpPr/>
      </dsp:nvSpPr>
      <dsp:spPr>
        <a:xfrm>
          <a:off x="1041679" y="452676"/>
          <a:ext cx="720326" cy="7203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F840BD-6452-4D30-8C87-860D035FF9A2}">
      <dsp:nvSpPr>
        <dsp:cNvPr id="0" name=""/>
        <dsp:cNvSpPr/>
      </dsp:nvSpPr>
      <dsp:spPr>
        <a:xfrm>
          <a:off x="372805" y="1831586"/>
          <a:ext cx="2058075" cy="1435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dirty="0"/>
            <a:t>Promote professional development during counseling</a:t>
          </a:r>
        </a:p>
      </dsp:txBody>
      <dsp:txXfrm>
        <a:off x="372805" y="1831586"/>
        <a:ext cx="2058075" cy="1435693"/>
      </dsp:txXfrm>
    </dsp:sp>
    <dsp:sp modelId="{9535D568-9FFE-4EFB-82D1-CAEE0DD1BD86}">
      <dsp:nvSpPr>
        <dsp:cNvPr id="0" name=""/>
        <dsp:cNvSpPr/>
      </dsp:nvSpPr>
      <dsp:spPr>
        <a:xfrm>
          <a:off x="3192368" y="185126"/>
          <a:ext cx="1255425" cy="1255425"/>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7C9E14-CB0B-4F1A-B89A-37541A408556}">
      <dsp:nvSpPr>
        <dsp:cNvPr id="0" name=""/>
        <dsp:cNvSpPr/>
      </dsp:nvSpPr>
      <dsp:spPr>
        <a:xfrm>
          <a:off x="3459917" y="452676"/>
          <a:ext cx="720326" cy="7203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710684F-C148-4A14-BE11-3295330EBCEC}">
      <dsp:nvSpPr>
        <dsp:cNvPr id="0" name=""/>
        <dsp:cNvSpPr/>
      </dsp:nvSpPr>
      <dsp:spPr>
        <a:xfrm>
          <a:off x="2791043" y="1831586"/>
          <a:ext cx="2058075" cy="1435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dirty="0"/>
            <a:t>Leaders and Soldiers complete parallel forms</a:t>
          </a:r>
        </a:p>
      </dsp:txBody>
      <dsp:txXfrm>
        <a:off x="2791043" y="1831586"/>
        <a:ext cx="2058075" cy="1435693"/>
      </dsp:txXfrm>
    </dsp:sp>
    <dsp:sp modelId="{4CBE6010-1F0A-408E-8CA5-C0DFF11B172E}">
      <dsp:nvSpPr>
        <dsp:cNvPr id="0" name=""/>
        <dsp:cNvSpPr/>
      </dsp:nvSpPr>
      <dsp:spPr>
        <a:xfrm>
          <a:off x="5610606" y="185126"/>
          <a:ext cx="1255425" cy="1255425"/>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51A440-2B32-4CA7-9DB7-D16A0EC38493}">
      <dsp:nvSpPr>
        <dsp:cNvPr id="0" name=""/>
        <dsp:cNvSpPr/>
      </dsp:nvSpPr>
      <dsp:spPr>
        <a:xfrm>
          <a:off x="5878155" y="452676"/>
          <a:ext cx="720326" cy="7203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E68826C-C7A9-4460-A03F-4BB1ECDF118C}">
      <dsp:nvSpPr>
        <dsp:cNvPr id="0" name=""/>
        <dsp:cNvSpPr/>
      </dsp:nvSpPr>
      <dsp:spPr>
        <a:xfrm>
          <a:off x="5209281" y="1831586"/>
          <a:ext cx="2058075" cy="1435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dirty="0"/>
            <a:t>two-way, interactive conversation</a:t>
          </a:r>
        </a:p>
      </dsp:txBody>
      <dsp:txXfrm>
        <a:off x="5209281" y="1831586"/>
        <a:ext cx="2058075" cy="1435693"/>
      </dsp:txXfrm>
    </dsp:sp>
    <dsp:sp modelId="{8BE2FB98-4A85-4631-944E-4E47F64749EC}">
      <dsp:nvSpPr>
        <dsp:cNvPr id="0" name=""/>
        <dsp:cNvSpPr/>
      </dsp:nvSpPr>
      <dsp:spPr>
        <a:xfrm>
          <a:off x="8028844" y="185126"/>
          <a:ext cx="1255425" cy="1255425"/>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7D25D3-1801-4587-A071-CA93EDF62048}">
      <dsp:nvSpPr>
        <dsp:cNvPr id="0" name=""/>
        <dsp:cNvSpPr/>
      </dsp:nvSpPr>
      <dsp:spPr>
        <a:xfrm>
          <a:off x="8296394" y="452676"/>
          <a:ext cx="720326" cy="7203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4D35D07-BA6A-45C9-8778-055B05EC3767}">
      <dsp:nvSpPr>
        <dsp:cNvPr id="0" name=""/>
        <dsp:cNvSpPr/>
      </dsp:nvSpPr>
      <dsp:spPr>
        <a:xfrm>
          <a:off x="7627519" y="1831586"/>
          <a:ext cx="2058075" cy="1435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dirty="0"/>
            <a:t>Share observations, expectations, develop collaborative plan</a:t>
          </a:r>
        </a:p>
      </dsp:txBody>
      <dsp:txXfrm>
        <a:off x="7627519" y="1831586"/>
        <a:ext cx="2058075" cy="1435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EF0F94-E774-F845-BF8A-55CF4935DEA3}">
      <dsp:nvSpPr>
        <dsp:cNvPr id="0" name=""/>
        <dsp:cNvSpPr/>
      </dsp:nvSpPr>
      <dsp:spPr>
        <a:xfrm>
          <a:off x="3525179" y="2049648"/>
          <a:ext cx="2281209" cy="21098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2133600">
            <a:lnSpc>
              <a:spcPct val="90000"/>
            </a:lnSpc>
            <a:spcBef>
              <a:spcPct val="0"/>
            </a:spcBef>
            <a:spcAft>
              <a:spcPct val="35000"/>
            </a:spcAft>
            <a:buNone/>
          </a:pPr>
          <a:r>
            <a:rPr lang="en-US" sz="4800" b="0" kern="1200" dirty="0">
              <a:latin typeface="Rockwell" panose="02060603020205020403" pitchFamily="18" charset="77"/>
              <a:cs typeface="Arial" panose="020B0604020202020204" pitchFamily="34" charset="0"/>
            </a:rPr>
            <a:t>CET</a:t>
          </a:r>
        </a:p>
      </dsp:txBody>
      <dsp:txXfrm>
        <a:off x="3859254" y="2358621"/>
        <a:ext cx="1613059" cy="1491857"/>
      </dsp:txXfrm>
    </dsp:sp>
    <dsp:sp modelId="{CE0ECF59-5862-4A43-8C2A-2AF00ED6BBDE}">
      <dsp:nvSpPr>
        <dsp:cNvPr id="0" name=""/>
        <dsp:cNvSpPr/>
      </dsp:nvSpPr>
      <dsp:spPr>
        <a:xfrm rot="5400000">
          <a:off x="4534368" y="1516336"/>
          <a:ext cx="262831" cy="58559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b="0" kern="1200">
            <a:latin typeface="Rockwell" panose="02060603020205020403" pitchFamily="18" charset="77"/>
            <a:cs typeface="Arial" panose="020B0604020202020204" pitchFamily="34" charset="0"/>
          </a:endParaRPr>
        </a:p>
      </dsp:txBody>
      <dsp:txXfrm>
        <a:off x="4573793" y="1594030"/>
        <a:ext cx="183982" cy="351356"/>
      </dsp:txXfrm>
    </dsp:sp>
    <dsp:sp modelId="{AA9DBBAF-1D09-1D4E-AB88-E90AADED6D89}">
      <dsp:nvSpPr>
        <dsp:cNvPr id="0" name=""/>
        <dsp:cNvSpPr/>
      </dsp:nvSpPr>
      <dsp:spPr>
        <a:xfrm>
          <a:off x="3890735" y="3642"/>
          <a:ext cx="1550097" cy="1550097"/>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Rockwell" panose="02060603020205020403" pitchFamily="18" charset="77"/>
              <a:cs typeface="Arial" panose="020B0604020202020204" pitchFamily="34" charset="0"/>
            </a:rPr>
            <a:t>Tactical and Technical Proficiency</a:t>
          </a:r>
        </a:p>
      </dsp:txBody>
      <dsp:txXfrm>
        <a:off x="4117741" y="230648"/>
        <a:ext cx="1096085" cy="1096085"/>
      </dsp:txXfrm>
    </dsp:sp>
    <dsp:sp modelId="{BE0C9152-F9BD-5A45-A35E-74F04E2FCB0C}">
      <dsp:nvSpPr>
        <dsp:cNvPr id="0" name=""/>
        <dsp:cNvSpPr/>
      </dsp:nvSpPr>
      <dsp:spPr>
        <a:xfrm rot="8374682">
          <a:off x="5580527" y="1988029"/>
          <a:ext cx="236348" cy="58559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b="0" kern="1200">
            <a:latin typeface="Rockwell" panose="02060603020205020403" pitchFamily="18" charset="77"/>
            <a:cs typeface="Arial" panose="020B0604020202020204" pitchFamily="34" charset="0"/>
          </a:endParaRPr>
        </a:p>
      </dsp:txBody>
      <dsp:txXfrm>
        <a:off x="5642968" y="2082160"/>
        <a:ext cx="165444" cy="351356"/>
      </dsp:txXfrm>
    </dsp:sp>
    <dsp:sp modelId="{E90D7BEC-E800-B647-91CB-1925FC49A4F9}">
      <dsp:nvSpPr>
        <dsp:cNvPr id="0" name=""/>
        <dsp:cNvSpPr/>
      </dsp:nvSpPr>
      <dsp:spPr>
        <a:xfrm>
          <a:off x="5709165" y="879351"/>
          <a:ext cx="1550097" cy="1550097"/>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Rockwell" panose="02060603020205020403" pitchFamily="18" charset="77"/>
              <a:cs typeface="Arial" panose="020B0604020202020204" pitchFamily="34" charset="0"/>
            </a:rPr>
            <a:t>Communicates Effectively</a:t>
          </a:r>
        </a:p>
      </dsp:txBody>
      <dsp:txXfrm>
        <a:off x="5936171" y="1106357"/>
        <a:ext cx="1096085" cy="1096085"/>
      </dsp:txXfrm>
    </dsp:sp>
    <dsp:sp modelId="{574C7CEC-2F67-324A-9200-64B43D8AF216}">
      <dsp:nvSpPr>
        <dsp:cNvPr id="0" name=""/>
        <dsp:cNvSpPr/>
      </dsp:nvSpPr>
      <dsp:spPr>
        <a:xfrm rot="11498420">
          <a:off x="5859408" y="3109289"/>
          <a:ext cx="219924" cy="585592"/>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b="0" kern="1200">
            <a:latin typeface="Rockwell" panose="02060603020205020403" pitchFamily="18" charset="77"/>
            <a:cs typeface="Arial" panose="020B0604020202020204" pitchFamily="34" charset="0"/>
          </a:endParaRPr>
        </a:p>
      </dsp:txBody>
      <dsp:txXfrm>
        <a:off x="5924707" y="3233063"/>
        <a:ext cx="153947" cy="351356"/>
      </dsp:txXfrm>
    </dsp:sp>
    <dsp:sp modelId="{4FB146A4-5BD8-A94B-84F2-8E7F602E89BB}">
      <dsp:nvSpPr>
        <dsp:cNvPr id="0" name=""/>
        <dsp:cNvSpPr/>
      </dsp:nvSpPr>
      <dsp:spPr>
        <a:xfrm>
          <a:off x="6158280" y="2847053"/>
          <a:ext cx="1550097" cy="1550097"/>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Rockwell" panose="02060603020205020403" pitchFamily="18" charset="77"/>
              <a:cs typeface="Arial" panose="020B0604020202020204" pitchFamily="34" charset="0"/>
            </a:rPr>
            <a:t>Exhibits Effort</a:t>
          </a:r>
        </a:p>
      </dsp:txBody>
      <dsp:txXfrm>
        <a:off x="6385286" y="3074059"/>
        <a:ext cx="1096085" cy="1096085"/>
      </dsp:txXfrm>
    </dsp:sp>
    <dsp:sp modelId="{C6AD4CCE-535C-A442-BF04-D0E5DDE52A73}">
      <dsp:nvSpPr>
        <dsp:cNvPr id="0" name=""/>
        <dsp:cNvSpPr/>
      </dsp:nvSpPr>
      <dsp:spPr>
        <a:xfrm rot="14657143">
          <a:off x="5103589" y="3985687"/>
          <a:ext cx="255061" cy="585592"/>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b="0" kern="1200">
            <a:latin typeface="Rockwell" panose="02060603020205020403" pitchFamily="18" charset="77"/>
            <a:cs typeface="Arial" panose="020B0604020202020204" pitchFamily="34" charset="0"/>
          </a:endParaRPr>
        </a:p>
      </dsp:txBody>
      <dsp:txXfrm>
        <a:off x="5158448" y="4137275"/>
        <a:ext cx="178543" cy="351356"/>
      </dsp:txXfrm>
    </dsp:sp>
    <dsp:sp modelId="{60520A8C-06EE-E841-8FE7-43934DBBBC4B}">
      <dsp:nvSpPr>
        <dsp:cNvPr id="0" name=""/>
        <dsp:cNvSpPr/>
      </dsp:nvSpPr>
      <dsp:spPr>
        <a:xfrm>
          <a:off x="4899887" y="4425028"/>
          <a:ext cx="1550097" cy="1550097"/>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Rockwell" panose="02060603020205020403" pitchFamily="18" charset="77"/>
              <a:cs typeface="Arial" panose="020B0604020202020204" pitchFamily="34" charset="0"/>
            </a:rPr>
            <a:t>Exhibits Personal Discipline</a:t>
          </a:r>
        </a:p>
      </dsp:txBody>
      <dsp:txXfrm>
        <a:off x="5126893" y="4652034"/>
        <a:ext cx="1096085" cy="1096085"/>
      </dsp:txXfrm>
    </dsp:sp>
    <dsp:sp modelId="{F0A959EA-408F-1A41-8402-EC06AC8B694D}">
      <dsp:nvSpPr>
        <dsp:cNvPr id="0" name=""/>
        <dsp:cNvSpPr/>
      </dsp:nvSpPr>
      <dsp:spPr>
        <a:xfrm rot="17969418">
          <a:off x="3972916" y="3985687"/>
          <a:ext cx="255061" cy="585592"/>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b="0" kern="1200">
            <a:latin typeface="Rockwell" panose="02060603020205020403" pitchFamily="18" charset="77"/>
            <a:cs typeface="Arial" panose="020B0604020202020204" pitchFamily="34" charset="0"/>
          </a:endParaRPr>
        </a:p>
      </dsp:txBody>
      <dsp:txXfrm rot="10800000">
        <a:off x="3992341" y="4136107"/>
        <a:ext cx="178543" cy="351356"/>
      </dsp:txXfrm>
    </dsp:sp>
    <dsp:sp modelId="{5FDB5FC9-5006-DA41-A474-9908451A92D1}">
      <dsp:nvSpPr>
        <dsp:cNvPr id="0" name=""/>
        <dsp:cNvSpPr/>
      </dsp:nvSpPr>
      <dsp:spPr>
        <a:xfrm>
          <a:off x="2881582" y="4425028"/>
          <a:ext cx="1550097" cy="1550097"/>
        </a:xfrm>
        <a:prstGeom prst="ellipse">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Rockwell" panose="02060603020205020403" pitchFamily="18" charset="77"/>
              <a:cs typeface="Arial" panose="020B0604020202020204" pitchFamily="34" charset="0"/>
            </a:rPr>
            <a:t>Contributes to the Team</a:t>
          </a:r>
        </a:p>
      </dsp:txBody>
      <dsp:txXfrm>
        <a:off x="3108588" y="4652034"/>
        <a:ext cx="1096085" cy="1096085"/>
      </dsp:txXfrm>
    </dsp:sp>
    <dsp:sp modelId="{6972398E-6F17-CA47-B371-265271055A19}">
      <dsp:nvSpPr>
        <dsp:cNvPr id="0" name=""/>
        <dsp:cNvSpPr/>
      </dsp:nvSpPr>
      <dsp:spPr>
        <a:xfrm rot="20616271">
          <a:off x="3252235" y="3109289"/>
          <a:ext cx="219924" cy="58559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b="0" kern="1200">
            <a:latin typeface="Rockwell" panose="02060603020205020403" pitchFamily="18" charset="77"/>
          </a:endParaRPr>
        </a:p>
      </dsp:txBody>
      <dsp:txXfrm rot="10800000">
        <a:off x="3253576" y="3235719"/>
        <a:ext cx="153947" cy="351356"/>
      </dsp:txXfrm>
    </dsp:sp>
    <dsp:sp modelId="{94BCDEA3-98F2-8147-A55D-DE5A2118A279}">
      <dsp:nvSpPr>
        <dsp:cNvPr id="0" name=""/>
        <dsp:cNvSpPr/>
      </dsp:nvSpPr>
      <dsp:spPr>
        <a:xfrm>
          <a:off x="1623190" y="2847053"/>
          <a:ext cx="1550097" cy="1550097"/>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Rockwell" panose="02060603020205020403" pitchFamily="18" charset="77"/>
              <a:cs typeface="Arial" panose="020B0604020202020204" pitchFamily="34" charset="0"/>
            </a:rPr>
            <a:t>Exhibits Fitness, Military Bearing and Appearance</a:t>
          </a:r>
        </a:p>
      </dsp:txBody>
      <dsp:txXfrm>
        <a:off x="1850196" y="3074059"/>
        <a:ext cx="1096085" cy="1096085"/>
      </dsp:txXfrm>
    </dsp:sp>
    <dsp:sp modelId="{C88E8232-1BB0-524C-86CB-723BDB7BEDC3}">
      <dsp:nvSpPr>
        <dsp:cNvPr id="0" name=""/>
        <dsp:cNvSpPr/>
      </dsp:nvSpPr>
      <dsp:spPr>
        <a:xfrm rot="2383381">
          <a:off x="3514692" y="1988029"/>
          <a:ext cx="236348" cy="58559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b="0" kern="1200">
            <a:latin typeface="Rockwell" panose="02060603020205020403" pitchFamily="18" charset="77"/>
          </a:endParaRPr>
        </a:p>
      </dsp:txBody>
      <dsp:txXfrm rot="10800000">
        <a:off x="3522876" y="2082490"/>
        <a:ext cx="165444" cy="351356"/>
      </dsp:txXfrm>
    </dsp:sp>
    <dsp:sp modelId="{1643C106-0B94-B842-98EF-EECFA89AD1E7}">
      <dsp:nvSpPr>
        <dsp:cNvPr id="0" name=""/>
        <dsp:cNvSpPr/>
      </dsp:nvSpPr>
      <dsp:spPr>
        <a:xfrm>
          <a:off x="2072305" y="879351"/>
          <a:ext cx="1550097" cy="1550097"/>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latin typeface="Rockwell" panose="02060603020205020403" pitchFamily="18" charset="77"/>
              <a:cs typeface="Arial" panose="020B0604020202020204" pitchFamily="34" charset="0"/>
            </a:rPr>
            <a:t>Manages Personal Matters</a:t>
          </a:r>
        </a:p>
      </dsp:txBody>
      <dsp:txXfrm>
        <a:off x="2299311" y="1106357"/>
        <a:ext cx="1096085" cy="1096085"/>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6329D1-D54A-4945-81CC-F2BA2C399CB8}" type="datetimeFigureOut">
              <a:rPr lang="en-US" smtClean="0"/>
              <a:t>8/6/2024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059A8D-7339-7A4C-9E8B-5ACB5C448041}" type="slidenum">
              <a:rPr lang="en-US" smtClean="0"/>
              <a:t>‹#›</a:t>
            </a:fld>
            <a:endParaRPr lang="en-US"/>
          </a:p>
        </p:txBody>
      </p:sp>
    </p:spTree>
    <p:extLst>
      <p:ext uri="{BB962C8B-B14F-4D97-AF65-F5344CB8AC3E}">
        <p14:creationId xmlns:p14="http://schemas.microsoft.com/office/powerpoint/2010/main" val="3448146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74663"/>
            <a:ext cx="5486400" cy="3086100"/>
          </a:xfrm>
        </p:spPr>
      </p:sp>
      <p:sp>
        <p:nvSpPr>
          <p:cNvPr id="3" name="Notes Placeholder 2"/>
          <p:cNvSpPr>
            <a:spLocks noGrp="1"/>
          </p:cNvSpPr>
          <p:nvPr>
            <p:ph type="body" idx="1"/>
          </p:nvPr>
        </p:nvSpPr>
        <p:spPr>
          <a:xfrm>
            <a:off x="685800" y="3675721"/>
            <a:ext cx="5486400" cy="3600450"/>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u="sng" kern="1200" dirty="0">
                <a:solidFill>
                  <a:schemeClr val="tx1"/>
                </a:solidFill>
                <a:effectLst/>
              </a:rPr>
              <a:t>Module 6: Instructions for Trainers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a:solidFill>
                  <a:schemeClr val="tx1"/>
                </a:solidFill>
                <a:effectLst/>
              </a:rPr>
              <a:t>The main topic of this module</a:t>
            </a:r>
          </a:p>
          <a:p>
            <a:pPr marL="628650" lvl="1" indent="-171450">
              <a:buFont typeface="Arial" panose="020B0604020202020204" pitchFamily="34" charset="0"/>
              <a:buChar char="•"/>
            </a:pPr>
            <a:r>
              <a:rPr lang="en-US" sz="1400" kern="1200" dirty="0">
                <a:solidFill>
                  <a:schemeClr val="tx1"/>
                </a:solidFill>
                <a:effectLst/>
                <a:latin typeface="Arial" panose="020B0604020202020204" pitchFamily="34" charset="0"/>
                <a:cs typeface="Arial" panose="020B0604020202020204" pitchFamily="34" charset="0"/>
              </a:rPr>
              <a:t>This module covers the use of motivational interviewing in developmental counseling interactions.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a:solidFill>
                  <a:schemeClr val="tx1"/>
                </a:solidFill>
                <a:effectLst/>
              </a:rPr>
              <a:t>What you want people to be able to do at the end</a:t>
            </a:r>
          </a:p>
          <a:p>
            <a:pPr marL="628650" lvl="1" indent="-171450" eaLnBrk="0" hangingPunct="0">
              <a:buFont typeface="Arial" panose="020B0604020202020204" pitchFamily="34" charset="0"/>
              <a:buChar char="•"/>
            </a:pPr>
            <a:r>
              <a:rPr lang="en-US" sz="1400" kern="1200" dirty="0">
                <a:solidFill>
                  <a:schemeClr val="tx1"/>
                </a:solidFill>
                <a:effectLst/>
                <a:latin typeface="+mn-lt"/>
                <a:ea typeface="+mn-ea"/>
                <a:cs typeface="+mn-cs"/>
              </a:rPr>
              <a:t>Distinguish forward- from backward-focused questions</a:t>
            </a:r>
          </a:p>
          <a:p>
            <a:pPr marL="628650" lvl="1" indent="-171450" eaLnBrk="0" hangingPunct="0">
              <a:buFont typeface="Arial" panose="020B0604020202020204" pitchFamily="34" charset="0"/>
              <a:buChar char="•"/>
            </a:pPr>
            <a:r>
              <a:rPr lang="en-US" sz="1400" kern="1200" dirty="0">
                <a:solidFill>
                  <a:schemeClr val="tx1"/>
                </a:solidFill>
                <a:effectLst/>
                <a:latin typeface="+mn-lt"/>
                <a:ea typeface="+mn-ea"/>
                <a:cs typeface="+mn-cs"/>
              </a:rPr>
              <a:t>Explain the importance of emphasizing autonomy in advice giving</a:t>
            </a:r>
          </a:p>
          <a:p>
            <a:pPr marL="628650" lvl="1" indent="-171450" eaLnBrk="0" hangingPunct="0">
              <a:buFont typeface="Arial" panose="020B0604020202020204" pitchFamily="34" charset="0"/>
              <a:buChar char="•"/>
            </a:pPr>
            <a:r>
              <a:rPr lang="en-US" sz="1400" kern="1200" dirty="0">
                <a:solidFill>
                  <a:schemeClr val="tx1"/>
                </a:solidFill>
                <a:effectLst/>
                <a:latin typeface="+mn-lt"/>
                <a:ea typeface="+mn-ea"/>
                <a:cs typeface="+mn-cs"/>
              </a:rPr>
              <a:t>Demonstrate the use of “SMART” goals in planning</a:t>
            </a:r>
          </a:p>
          <a:p>
            <a:pPr marL="628650" lvl="1" indent="-171450" eaLnBrk="0" hangingPunct="0">
              <a:buFont typeface="Arial" panose="020B0604020202020204" pitchFamily="34" charset="0"/>
              <a:buChar char="•"/>
            </a:pPr>
            <a:r>
              <a:rPr lang="en-US" sz="1400" kern="1200" dirty="0">
                <a:solidFill>
                  <a:schemeClr val="tx1"/>
                </a:solidFill>
                <a:effectLst/>
                <a:latin typeface="+mn-lt"/>
                <a:ea typeface="+mn-ea"/>
                <a:cs typeface="+mn-cs"/>
              </a:rPr>
              <a:t>Demonstrate in a brief interview the use of the CET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Needed material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Distribute copies of the PowerPoint slides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Distribute copies of the CET Soldier and Leader forms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Training tips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Make sure you read and are familiar with the material.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Present material slowly. Give people time to absorb and ask questions.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Model what you are training. When you introduce a skill, give an example of that skill, or better yet demonstrate that skill.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Use primarily open questions to elicit people’s ideas about the material. This eliciting process is an important part of discovery.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Make sure to reflect back what people are saying. This repetition is important in learning.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Ideally, the trainer should talk less than half the time. If you are the only one talking, people are probably not learning very much.</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err="1">
                <a:solidFill>
                  <a:schemeClr val="tx1"/>
                </a:solidFill>
                <a:effectLst/>
                <a:latin typeface="Arial" panose="020B0604020202020204" pitchFamily="34" charset="0"/>
                <a:ea typeface="+mn-ea"/>
                <a:cs typeface="Arial" panose="020B0604020202020204" pitchFamily="34" charset="0"/>
              </a:rPr>
              <a:t>TLaL</a:t>
            </a:r>
            <a:r>
              <a:rPr lang="en-US" sz="1400" kern="1200" dirty="0">
                <a:solidFill>
                  <a:schemeClr val="tx1"/>
                </a:solidFill>
                <a:effectLst/>
                <a:latin typeface="Arial" panose="020B0604020202020204" pitchFamily="34" charset="0"/>
                <a:ea typeface="+mn-ea"/>
                <a:cs typeface="Arial" panose="020B0604020202020204" pitchFamily="34" charset="0"/>
              </a:rPr>
              <a:t> is a skills-based training. It’s very important that people are seeing you demonstrate the skills, have the opportunity to practice those skills, and are able to debrief on the experience.</a:t>
            </a: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400" kern="1200" dirty="0">
              <a:solidFill>
                <a:schemeClr val="tx1"/>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59A8D-7339-7A4C-9E8B-5ACB5C4480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9089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latin typeface="Arial" panose="020B0604020202020204" pitchFamily="34" charset="0"/>
                <a:cs typeface="Arial" panose="020B0604020202020204" pitchFamily="34" charset="0"/>
              </a:rPr>
              <a:t>Ask:</a:t>
            </a:r>
            <a:r>
              <a:rPr lang="en-US" sz="1400" b="1" i="1" dirty="0">
                <a:latin typeface="Arial" panose="020B0604020202020204" pitchFamily="34" charset="0"/>
                <a:cs typeface="Arial" panose="020B0604020202020204" pitchFamily="34" charset="0"/>
              </a:rPr>
              <a:t> If a Soldier has this general goal (lose 5 pounds), what are some questions you could ask to make it “SMART”? </a:t>
            </a:r>
            <a:r>
              <a:rPr lang="en-US" sz="1400" b="0" i="0" dirty="0">
                <a:latin typeface="Arial" panose="020B0604020202020204" pitchFamily="34" charset="0"/>
                <a:cs typeface="Arial" panose="020B0604020202020204" pitchFamily="34" charset="0"/>
              </a:rPr>
              <a:t>Answers might include: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dirty="0">
                <a:latin typeface="Arial" panose="020B0604020202020204" pitchFamily="34" charset="0"/>
                <a:cs typeface="Arial" panose="020B0604020202020204" pitchFamily="34" charset="0"/>
              </a:rPr>
              <a:t>Specific: Are you more focused on the diet or exercise part?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dirty="0">
                <a:latin typeface="Arial" panose="020B0604020202020204" pitchFamily="34" charset="0"/>
                <a:cs typeface="Arial" panose="020B0604020202020204" pitchFamily="34" charset="0"/>
              </a:rPr>
              <a:t>Measurable: How would you track that (minutes of exercise, calories, etc.)?</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dirty="0">
                <a:latin typeface="Arial" panose="020B0604020202020204" pitchFamily="34" charset="0"/>
                <a:cs typeface="Arial" panose="020B0604020202020204" pitchFamily="34" charset="0"/>
              </a:rPr>
              <a:t>Attainable: What kinds of things would help you achieve your goal?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dirty="0">
                <a:latin typeface="Arial" panose="020B0604020202020204" pitchFamily="34" charset="0"/>
                <a:cs typeface="Arial" panose="020B0604020202020204" pitchFamily="34" charset="0"/>
              </a:rPr>
              <a:t>Realistic: Is that a reasonable goal given the amount and timeline?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dirty="0">
                <a:latin typeface="Arial" panose="020B0604020202020204" pitchFamily="34" charset="0"/>
                <a:cs typeface="Arial" panose="020B0604020202020204" pitchFamily="34" charset="0"/>
              </a:rPr>
              <a:t>Time-bound: What’s your timeframe?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0" dirty="0">
                <a:latin typeface="Arial" panose="020B0604020202020204" pitchFamily="34" charset="0"/>
                <a:cs typeface="Arial" panose="020B0604020202020204" pitchFamily="34" charset="0"/>
              </a:rPr>
              <a:t>Reflect what people are saying.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endParaRPr lang="en-US" dirty="0"/>
          </a:p>
        </p:txBody>
      </p:sp>
      <p:sp>
        <p:nvSpPr>
          <p:cNvPr id="4" name="Slide Number Placeholder 3"/>
          <p:cNvSpPr>
            <a:spLocks noGrp="1"/>
          </p:cNvSpPr>
          <p:nvPr>
            <p:ph type="sldNum" sz="quarter" idx="5"/>
          </p:nvPr>
        </p:nvSpPr>
        <p:spPr/>
        <p:txBody>
          <a:bodyPr/>
          <a:lstStyle/>
          <a:p>
            <a:fld id="{60059A8D-7339-7A4C-9E8B-5ACB5C448041}" type="slidenum">
              <a:rPr lang="en-US" smtClean="0"/>
              <a:t>10</a:t>
            </a:fld>
            <a:endParaRPr lang="en-US"/>
          </a:p>
        </p:txBody>
      </p:sp>
    </p:spTree>
    <p:extLst>
      <p:ext uri="{BB962C8B-B14F-4D97-AF65-F5344CB8AC3E}">
        <p14:creationId xmlns:p14="http://schemas.microsoft.com/office/powerpoint/2010/main" val="576690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dirty="0"/>
              <a:t>In the next slide, the NCO uses uses OARS to de-escalate a conflict and move the conversation towards a solution. </a:t>
            </a:r>
          </a:p>
          <a:p>
            <a:pPr marL="285750" indent="-285750">
              <a:buFont typeface="Arial" panose="020B0604020202020204" pitchFamily="34" charset="0"/>
              <a:buChar char="•"/>
            </a:pPr>
            <a:r>
              <a:rPr lang="en-US" sz="1600" dirty="0"/>
              <a:t>Ask trainees to notice what kinds of skills the NCO is using to demonstrate good listening and move the conversation towards a solution.</a:t>
            </a:r>
          </a:p>
          <a:p>
            <a:pPr marL="171450" indent="-171450">
              <a:buFont typeface="Arial" panose="020B0604020202020204" pitchFamily="34" charset="0"/>
              <a:buChar char="•"/>
            </a:pPr>
            <a:endParaRPr lang="en-US" sz="140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0059A8D-7339-7A4C-9E8B-5ACB5C448041}" type="slidenum">
              <a:rPr lang="en-US" smtClean="0"/>
              <a:t>11</a:t>
            </a:fld>
            <a:endParaRPr lang="en-US"/>
          </a:p>
        </p:txBody>
      </p:sp>
    </p:spTree>
    <p:extLst>
      <p:ext uri="{BB962C8B-B14F-4D97-AF65-F5344CB8AC3E}">
        <p14:creationId xmlns:p14="http://schemas.microsoft.com/office/powerpoint/2010/main" val="3652542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We’ve been focusing on skills you can use during any kind of conversation, and now we want to talk about how to do developmental counseling using a new tool—the Counseling Enhancement Tool (CET).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latin typeface="Arial" panose="020B0604020202020204" pitchFamily="34" charset="0"/>
                <a:ea typeface="Arial" panose="020B0604020202020204" pitchFamily="34" charset="0"/>
              </a:rPr>
              <a:t>The CET involves both a </a:t>
            </a:r>
            <a:r>
              <a:rPr lang="en-US" sz="1100" u="sng" dirty="0">
                <a:effectLst/>
                <a:latin typeface="Arial" panose="020B0604020202020204" pitchFamily="34" charset="0"/>
                <a:ea typeface="Arial" panose="020B0604020202020204" pitchFamily="34" charset="0"/>
              </a:rPr>
              <a:t>form</a:t>
            </a:r>
            <a:r>
              <a:rPr lang="en-US" sz="1100" dirty="0">
                <a:effectLst/>
                <a:latin typeface="Arial" panose="020B0604020202020204" pitchFamily="34" charset="0"/>
                <a:ea typeface="Arial" panose="020B0604020202020204" pitchFamily="34" charset="0"/>
              </a:rPr>
              <a:t> as well as a </a:t>
            </a:r>
            <a:r>
              <a:rPr lang="en-US" sz="1100" u="sng" dirty="0">
                <a:effectLst/>
                <a:latin typeface="Arial" panose="020B0604020202020204" pitchFamily="34" charset="0"/>
                <a:ea typeface="Arial" panose="020B0604020202020204" pitchFamily="34" charset="0"/>
              </a:rPr>
              <a:t>meeting</a:t>
            </a:r>
            <a:r>
              <a:rPr lang="en-US" sz="1100" u="none" dirty="0">
                <a:effectLst/>
                <a:latin typeface="Arial" panose="020B0604020202020204" pitchFamily="34" charset="0"/>
                <a:ea typeface="Arial" panose="020B0604020202020204" pitchFamily="34" charset="0"/>
              </a:rPr>
              <a:t> to review performance </a:t>
            </a:r>
            <a:r>
              <a:rPr lang="en-US" sz="1100" dirty="0">
                <a:effectLst/>
                <a:latin typeface="Arial" panose="020B0604020202020204" pitchFamily="34" charset="0"/>
                <a:ea typeface="Arial" panose="020B0604020202020204" pitchFamily="34" charset="0"/>
              </a:rPr>
              <a:t>and goals.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CET </a:t>
            </a:r>
            <a:r>
              <a:rPr lang="en-US" sz="1200" u="sng" kern="1200" dirty="0">
                <a:solidFill>
                  <a:schemeClr val="tx1"/>
                </a:solidFill>
                <a:effectLst/>
                <a:latin typeface="+mn-lt"/>
                <a:ea typeface="+mn-ea"/>
                <a:cs typeface="+mn-cs"/>
              </a:rPr>
              <a:t>form</a:t>
            </a:r>
            <a:r>
              <a:rPr lang="en-US" sz="1200" kern="1200" dirty="0">
                <a:solidFill>
                  <a:schemeClr val="tx1"/>
                </a:solidFill>
                <a:effectLst/>
                <a:latin typeface="+mn-lt"/>
                <a:ea typeface="+mn-ea"/>
                <a:cs typeface="+mn-cs"/>
              </a:rPr>
              <a:t> has two parts: a Soldier Form and a Leader Form.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Soldier Form is completed by the Soldier before the meeting. It helps the Soldier think through his/her own performance and goals.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Leader form is completed partly before and partly during the meeting. It contains both the leader’s observations as well as the Soldiers ideas and goals. </a:t>
            </a:r>
          </a:p>
          <a:p>
            <a:pPr marL="171450" lvl="0" indent="-171450">
              <a:buFont typeface="Arial" panose="020B0604020202020204" pitchFamily="34" charset="0"/>
              <a:buChar char="•"/>
            </a:pPr>
            <a:r>
              <a:rPr lang="en-US" kern="1200" dirty="0">
                <a:solidFill>
                  <a:schemeClr val="tx1"/>
                </a:solidFill>
                <a:effectLst/>
                <a:latin typeface="+mn-lt"/>
                <a:ea typeface="+mn-ea"/>
                <a:cs typeface="+mn-cs"/>
              </a:rPr>
              <a:t>The CET </a:t>
            </a:r>
            <a:r>
              <a:rPr lang="en-US" u="sng" kern="1200" dirty="0">
                <a:solidFill>
                  <a:schemeClr val="tx1"/>
                </a:solidFill>
                <a:effectLst/>
                <a:latin typeface="+mn-lt"/>
                <a:ea typeface="+mn-ea"/>
                <a:cs typeface="+mn-cs"/>
              </a:rPr>
              <a:t>meeting</a:t>
            </a:r>
            <a:r>
              <a:rPr lang="en-US" kern="1200" dirty="0">
                <a:solidFill>
                  <a:schemeClr val="tx1"/>
                </a:solidFill>
                <a:effectLst/>
                <a:latin typeface="+mn-lt"/>
                <a:ea typeface="+mn-ea"/>
                <a:cs typeface="+mn-cs"/>
              </a:rPr>
              <a:t> is a collaborative conversation where the two parties are working together to come up with goals (and complete the Leader form).</a:t>
            </a:r>
          </a:p>
          <a:p>
            <a:pPr marL="171450" lvl="0" indent="-171450">
              <a:buFont typeface="Arial" panose="020B0604020202020204" pitchFamily="34" charset="0"/>
              <a:buChar char="•"/>
            </a:pPr>
            <a:r>
              <a:rPr lang="en-US" b="1" kern="1200" dirty="0">
                <a:solidFill>
                  <a:schemeClr val="tx1"/>
                </a:solidFill>
                <a:effectLst/>
                <a:latin typeface="+mn-lt"/>
                <a:ea typeface="+mn-ea"/>
                <a:cs typeface="+mn-cs"/>
              </a:rPr>
              <a:t>Ask: </a:t>
            </a:r>
            <a:r>
              <a:rPr lang="en-US" b="1" i="1" kern="1200" dirty="0">
                <a:solidFill>
                  <a:schemeClr val="tx1"/>
                </a:solidFill>
                <a:effectLst/>
                <a:latin typeface="+mn-lt"/>
                <a:ea typeface="+mn-ea"/>
                <a:cs typeface="+mn-cs"/>
              </a:rPr>
              <a:t>How is this model different than other types of counseling you’ve been involved with? </a:t>
            </a:r>
            <a:r>
              <a:rPr lang="en-US" i="0" kern="1200" dirty="0">
                <a:solidFill>
                  <a:schemeClr val="tx1"/>
                </a:solidFill>
                <a:effectLst/>
                <a:latin typeface="+mn-lt"/>
                <a:ea typeface="+mn-ea"/>
                <a:cs typeface="+mn-cs"/>
              </a:rPr>
              <a:t>Answers might include:</a:t>
            </a:r>
          </a:p>
          <a:p>
            <a:pPr marL="628650" lvl="1" indent="-171450">
              <a:buFont typeface="Arial" panose="020B0604020202020204" pitchFamily="34" charset="0"/>
              <a:buChar char="•"/>
            </a:pPr>
            <a:r>
              <a:rPr lang="en-US" i="0" kern="1200" dirty="0">
                <a:solidFill>
                  <a:schemeClr val="tx1"/>
                </a:solidFill>
                <a:effectLst/>
                <a:latin typeface="+mn-lt"/>
                <a:ea typeface="+mn-ea"/>
                <a:cs typeface="+mn-cs"/>
              </a:rPr>
              <a:t>It’s more collaborative; gets input from both parties; uses two forms</a:t>
            </a:r>
          </a:p>
          <a:p>
            <a:pPr marL="171450" lvl="0" indent="-171450">
              <a:buFont typeface="Arial" panose="020B0604020202020204" pitchFamily="34" charset="0"/>
              <a:buChar char="•"/>
            </a:pPr>
            <a:r>
              <a:rPr lang="en-US" b="1" i="0" kern="1200" dirty="0">
                <a:solidFill>
                  <a:schemeClr val="tx1"/>
                </a:solidFill>
                <a:effectLst/>
                <a:latin typeface="+mn-lt"/>
                <a:ea typeface="+mn-ea"/>
                <a:cs typeface="+mn-cs"/>
              </a:rPr>
              <a:t>Reflect what people are saying.</a:t>
            </a:r>
            <a:endParaRPr lang="en-US"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59A8D-7339-7A4C-9E8B-5ACB5C4480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6852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The CET covers seven topic areas, gleaned from doctrine and research, relevant to all junior enlisted Soldiers. </a:t>
            </a:r>
          </a:p>
          <a:p>
            <a:pPr marL="171450" indent="-171450">
              <a:buFont typeface="Arial" panose="020B0604020202020204" pitchFamily="34" charset="0"/>
              <a:buChar char="•"/>
            </a:pPr>
            <a:r>
              <a:rPr lang="en-US" sz="1200" b="1" kern="1200" dirty="0">
                <a:solidFill>
                  <a:schemeClr val="tx1"/>
                </a:solidFill>
                <a:effectLst/>
                <a:latin typeface="+mn-lt"/>
                <a:ea typeface="+mn-ea"/>
                <a:cs typeface="+mn-cs"/>
              </a:rPr>
              <a:t>Read each of the areas:</a:t>
            </a:r>
          </a:p>
          <a:p>
            <a:pPr marL="628650" lvl="1" indent="-171450">
              <a:buFont typeface="Arial" panose="020B0604020202020204" pitchFamily="34" charset="0"/>
              <a:buChar char="•"/>
            </a:pPr>
            <a:r>
              <a:rPr lang="en-US" sz="1200" b="0" i="0" u="none" kern="1200" dirty="0">
                <a:solidFill>
                  <a:schemeClr val="tx1"/>
                </a:solidFill>
                <a:effectLst/>
                <a:latin typeface="+mn-lt"/>
                <a:ea typeface="+mn-ea"/>
                <a:cs typeface="+mn-cs"/>
              </a:rPr>
              <a:t>Tactical and Technical Proficiency</a:t>
            </a:r>
          </a:p>
          <a:p>
            <a:pPr marL="628650" lvl="1" indent="-171450">
              <a:buFont typeface="Arial" panose="020B0604020202020204" pitchFamily="34" charset="0"/>
              <a:buChar char="•"/>
            </a:pPr>
            <a:r>
              <a:rPr lang="en-US" sz="1200" b="0" i="0" u="none" kern="1200" dirty="0">
                <a:solidFill>
                  <a:schemeClr val="tx1"/>
                </a:solidFill>
                <a:effectLst/>
                <a:latin typeface="+mn-lt"/>
                <a:ea typeface="+mn-ea"/>
                <a:cs typeface="+mn-cs"/>
              </a:rPr>
              <a:t>Communicates Effectively</a:t>
            </a:r>
          </a:p>
          <a:p>
            <a:pPr marL="628650" lvl="1" indent="-171450">
              <a:buFont typeface="Arial" panose="020B0604020202020204" pitchFamily="34" charset="0"/>
              <a:buChar char="•"/>
            </a:pPr>
            <a:r>
              <a:rPr lang="en-US" sz="1200" b="0" i="0" u="none" kern="1200" dirty="0">
                <a:solidFill>
                  <a:schemeClr val="tx1"/>
                </a:solidFill>
                <a:effectLst/>
                <a:latin typeface="+mn-lt"/>
                <a:ea typeface="+mn-ea"/>
                <a:cs typeface="+mn-cs"/>
              </a:rPr>
              <a:t>Exhibits Effort</a:t>
            </a:r>
          </a:p>
          <a:p>
            <a:pPr marL="628650" lvl="1" indent="-171450">
              <a:buFont typeface="Arial" panose="020B0604020202020204" pitchFamily="34" charset="0"/>
              <a:buChar char="•"/>
            </a:pPr>
            <a:r>
              <a:rPr lang="en-US" sz="1200" b="0" i="0" u="none" kern="1200" dirty="0">
                <a:solidFill>
                  <a:schemeClr val="tx1"/>
                </a:solidFill>
                <a:effectLst/>
                <a:latin typeface="+mn-lt"/>
                <a:ea typeface="+mn-ea"/>
                <a:cs typeface="+mn-cs"/>
              </a:rPr>
              <a:t>Exhibits Personal Discipline</a:t>
            </a:r>
          </a:p>
          <a:p>
            <a:pPr marL="628650" lvl="1" indent="-171450">
              <a:buFont typeface="Arial" panose="020B0604020202020204" pitchFamily="34" charset="0"/>
              <a:buChar char="•"/>
            </a:pPr>
            <a:r>
              <a:rPr lang="en-US" sz="1200" b="0" i="0" u="none" kern="1200" dirty="0">
                <a:solidFill>
                  <a:schemeClr val="tx1"/>
                </a:solidFill>
                <a:effectLst/>
                <a:latin typeface="+mn-lt"/>
                <a:ea typeface="+mn-ea"/>
                <a:cs typeface="+mn-cs"/>
              </a:rPr>
              <a:t>Contributes to the Team</a:t>
            </a:r>
          </a:p>
          <a:p>
            <a:pPr marL="628650" lvl="1" indent="-171450">
              <a:buFont typeface="Arial" panose="020B0604020202020204" pitchFamily="34" charset="0"/>
              <a:buChar char="•"/>
            </a:pPr>
            <a:r>
              <a:rPr lang="en-US" sz="1200" b="0" i="0" u="none" kern="1200" dirty="0">
                <a:solidFill>
                  <a:schemeClr val="tx1"/>
                </a:solidFill>
                <a:effectLst/>
                <a:latin typeface="+mn-lt"/>
                <a:ea typeface="+mn-ea"/>
                <a:cs typeface="+mn-cs"/>
              </a:rPr>
              <a:t>Exhibits Fitness, Military Bearing, and Appearance</a:t>
            </a:r>
          </a:p>
          <a:p>
            <a:pPr marL="628650" lvl="1" indent="-171450">
              <a:buFont typeface="Arial" panose="020B0604020202020204" pitchFamily="34" charset="0"/>
              <a:buChar char="•"/>
            </a:pPr>
            <a:r>
              <a:rPr lang="en-US" sz="1200" b="0" i="0" u="none" kern="1200" dirty="0">
                <a:solidFill>
                  <a:schemeClr val="tx1"/>
                </a:solidFill>
                <a:effectLst/>
                <a:latin typeface="+mn-lt"/>
                <a:ea typeface="+mn-ea"/>
                <a:cs typeface="+mn-cs"/>
              </a:rPr>
              <a:t>Manages Personal Matters</a:t>
            </a:r>
            <a:r>
              <a:rPr lang="en-US" b="0" i="0" u="none" dirty="0">
                <a:effectLst/>
              </a:rPr>
              <a:t> </a:t>
            </a:r>
          </a:p>
          <a:p>
            <a:pPr marL="171450" lvl="0" indent="-171450">
              <a:buFont typeface="Arial" panose="020B0604020202020204" pitchFamily="34" charset="0"/>
              <a:buChar char="•"/>
            </a:pPr>
            <a:r>
              <a:rPr lang="en-US" b="1" i="0" u="none" dirty="0">
                <a:effectLst/>
              </a:rPr>
              <a:t>Ask: </a:t>
            </a:r>
            <a:r>
              <a:rPr lang="en-US" b="1" i="1" u="none" dirty="0">
                <a:effectLst/>
              </a:rPr>
              <a:t>Where would you address some of the behaviors we’ve been discussing so far? What area would these fall into? </a:t>
            </a:r>
            <a:endParaRPr lang="en-US" i="0" u="none" dirty="0">
              <a:effectLst/>
            </a:endParaRPr>
          </a:p>
          <a:p>
            <a:pPr marL="628650" lvl="1" indent="-171450">
              <a:buFont typeface="Arial" panose="020B0604020202020204" pitchFamily="34" charset="0"/>
              <a:buChar char="•"/>
            </a:pPr>
            <a:r>
              <a:rPr lang="en-US" b="1" i="0" u="none" dirty="0">
                <a:effectLst/>
              </a:rPr>
              <a:t>Soldier looks worn out in the morning?</a:t>
            </a:r>
            <a:r>
              <a:rPr lang="en-US" b="0" i="0" u="none" dirty="0">
                <a:effectLst/>
              </a:rPr>
              <a:t> (could be Personal Discipline; Bearing and Appearance)</a:t>
            </a:r>
          </a:p>
          <a:p>
            <a:pPr marL="628650" lvl="1" indent="-171450">
              <a:buFont typeface="Arial" panose="020B0604020202020204" pitchFamily="34" charset="0"/>
              <a:buChar char="•"/>
            </a:pPr>
            <a:r>
              <a:rPr lang="en-US" b="1" i="0" u="none" dirty="0">
                <a:effectLst/>
              </a:rPr>
              <a:t>Soldier has mentioned trouble at home? </a:t>
            </a:r>
            <a:r>
              <a:rPr lang="en-US" b="0" i="0" u="none" dirty="0">
                <a:effectLst/>
              </a:rPr>
              <a:t>(could be Manages Personal Matters)</a:t>
            </a:r>
          </a:p>
          <a:p>
            <a:pPr marL="628650" lvl="1" indent="-171450">
              <a:buFont typeface="Arial" panose="020B0604020202020204" pitchFamily="34" charset="0"/>
              <a:buChar char="•"/>
            </a:pPr>
            <a:r>
              <a:rPr lang="en-US" b="1" i="0" u="none" dirty="0">
                <a:effectLst/>
              </a:rPr>
              <a:t>Soldier seems isolated, and is not connecting with others? </a:t>
            </a:r>
            <a:r>
              <a:rPr lang="en-US" b="0" i="0" u="none" dirty="0">
                <a:effectLst/>
              </a:rPr>
              <a:t>(could be Contributes to the Team)</a:t>
            </a:r>
          </a:p>
          <a:p>
            <a:pPr marL="628650" lvl="1" indent="-171450">
              <a:buFont typeface="Arial" panose="020B0604020202020204" pitchFamily="34" charset="0"/>
              <a:buChar char="•"/>
            </a:pPr>
            <a:r>
              <a:rPr lang="en-US" b="1" i="0" u="none" dirty="0">
                <a:effectLst/>
              </a:rPr>
              <a:t>Others have commented about the Soldier’s appearance and hygiene? </a:t>
            </a:r>
            <a:r>
              <a:rPr lang="en-US" b="0" i="0" u="none" dirty="0">
                <a:effectLst/>
              </a:rPr>
              <a:t>(could be Bearing and Appearance)</a:t>
            </a:r>
          </a:p>
          <a:p>
            <a:pPr marL="171450" lvl="0" indent="-171450">
              <a:buFont typeface="Arial" panose="020B0604020202020204" pitchFamily="34" charset="0"/>
              <a:buChar char="•"/>
            </a:pPr>
            <a:r>
              <a:rPr lang="en-US" sz="1200" b="1" i="0" dirty="0">
                <a:latin typeface="Arial" panose="020B0604020202020204" pitchFamily="34" charset="0"/>
                <a:cs typeface="Arial" panose="020B0604020202020204" pitchFamily="34" charset="0"/>
              </a:rPr>
              <a:t>Reflect what people are saying</a:t>
            </a:r>
            <a:endParaRPr lang="en-US" i="0" u="none" dirty="0">
              <a:effectLst/>
            </a:endParaRPr>
          </a:p>
        </p:txBody>
      </p:sp>
      <p:sp>
        <p:nvSpPr>
          <p:cNvPr id="4" name="Slide Number Placeholder 3"/>
          <p:cNvSpPr>
            <a:spLocks noGrp="1"/>
          </p:cNvSpPr>
          <p:nvPr>
            <p:ph type="sldNum" sz="quarter" idx="5"/>
          </p:nvPr>
        </p:nvSpPr>
        <p:spPr/>
        <p:txBody>
          <a:bodyPr/>
          <a:lstStyle/>
          <a:p>
            <a:fld id="{60059A8D-7339-7A4C-9E8B-5ACB5C448041}" type="slidenum">
              <a:rPr lang="en-US" smtClean="0"/>
              <a:t>14</a:t>
            </a:fld>
            <a:endParaRPr lang="en-US"/>
          </a:p>
        </p:txBody>
      </p:sp>
    </p:spTree>
    <p:extLst>
      <p:ext uri="{BB962C8B-B14F-4D97-AF65-F5344CB8AC3E}">
        <p14:creationId xmlns:p14="http://schemas.microsoft.com/office/powerpoint/2010/main" val="3977554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en-US" b="1" dirty="0"/>
              <a:t>Ask people to flip through the CET Soldier and Leader forms.</a:t>
            </a:r>
          </a:p>
          <a:p>
            <a:pPr marL="228600" indent="-228600">
              <a:buFont typeface="Arial" panose="020B0604020202020204" pitchFamily="34" charset="0"/>
              <a:buChar char="•"/>
            </a:pPr>
            <a:r>
              <a:rPr lang="en-US" b="1" dirty="0"/>
              <a:t>Explain what happens prior to meeting with a Soldier:</a:t>
            </a:r>
          </a:p>
          <a:p>
            <a:pPr marL="685800" lvl="1" indent="-228600">
              <a:buAutoNum type="arabicPeriod"/>
            </a:pPr>
            <a:r>
              <a:rPr lang="en-US" dirty="0"/>
              <a:t>Provide the Soldier with a copy of the Soldier version. The purpose is to help them think about the areas you will cover during counseling.</a:t>
            </a:r>
          </a:p>
          <a:p>
            <a:pPr marL="685800" lvl="1" indent="-228600">
              <a:buAutoNum type="arabicPeriod"/>
            </a:pPr>
            <a:r>
              <a:rPr lang="en-US" dirty="0"/>
              <a:t>Fill out Sections A and B of each question. Give a rating in each area and write at least a few observations to support your rating.</a:t>
            </a:r>
          </a:p>
          <a:p>
            <a:pPr marL="685800" lvl="1" indent="-228600">
              <a:buAutoNum type="arabicPeriod"/>
            </a:pPr>
            <a:r>
              <a:rPr lang="en-US" sz="1200" kern="1200" dirty="0">
                <a:solidFill>
                  <a:schemeClr val="tx1"/>
                </a:solidFill>
                <a:effectLst/>
                <a:latin typeface="+mn-lt"/>
                <a:ea typeface="+mn-ea"/>
                <a:cs typeface="+mn-cs"/>
              </a:rPr>
              <a:t>Your observations should include areas of strength, as well as opportunities for growth. Observations should be as specific as possible, including the frequency of the behavior, the impact it has on others, and its connection to Soldier and team performance.</a:t>
            </a:r>
            <a:r>
              <a:rPr lang="en-US" dirty="0">
                <a:effectLst/>
              </a:rPr>
              <a:t>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59A8D-7339-7A4C-9E8B-5ACB5C4480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2680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en-US" b="1" dirty="0"/>
              <a:t>Explain what happens during the meeting.</a:t>
            </a:r>
          </a:p>
          <a:p>
            <a:pPr marL="685800" lvl="1" indent="-228600">
              <a:buAutoNum type="arabicPeriod"/>
            </a:pPr>
            <a:r>
              <a:rPr lang="en-US" dirty="0"/>
              <a:t>Make sure you schedule sufficient time with the Soldier to cover the form. </a:t>
            </a:r>
          </a:p>
          <a:p>
            <a:pPr marL="685800" lvl="1" indent="-228600">
              <a:buAutoNum type="arabicPeriod"/>
            </a:pPr>
            <a:r>
              <a:rPr lang="en-US" dirty="0"/>
              <a:t>Cover the areas one at a time, asking the Soldier what score they would give themselves in each area (Section C):</a:t>
            </a:r>
          </a:p>
          <a:p>
            <a:pPr marL="1143000" lvl="2" indent="-228600">
              <a:buFont typeface="+mj-lt"/>
              <a:buAutoNum type="alphaLcPeriod"/>
            </a:pPr>
            <a:r>
              <a:rPr lang="en-US" i="1" dirty="0"/>
              <a:t>Why did you give yourself that score? </a:t>
            </a:r>
          </a:p>
          <a:p>
            <a:pPr marL="1143000" lvl="2" indent="-228600">
              <a:buFont typeface="+mj-lt"/>
              <a:buAutoNum type="alphaLcPeriod"/>
            </a:pPr>
            <a:r>
              <a:rPr lang="en-US" i="1" dirty="0"/>
              <a:t>What things are you doing well in that area (e.g., why not a lower score)?</a:t>
            </a:r>
          </a:p>
          <a:p>
            <a:pPr marL="1143000" lvl="2" indent="-228600">
              <a:buFont typeface="+mj-lt"/>
              <a:buAutoNum type="alphaLcPeriod"/>
            </a:pPr>
            <a:r>
              <a:rPr lang="en-US" i="1" dirty="0"/>
              <a:t>What would it take to improve that score by just 5 or 10%</a:t>
            </a:r>
          </a:p>
          <a:p>
            <a:pPr marL="685800" lvl="1" indent="-228600">
              <a:buFont typeface="+mj-lt"/>
              <a:buAutoNum type="arabicPeriod"/>
            </a:pPr>
            <a:r>
              <a:rPr lang="en-US" dirty="0"/>
              <a:t>Negotiate a few goals including both the Soldier’s ideas and your own input (Section D). </a:t>
            </a:r>
          </a:p>
          <a:p>
            <a:pPr marL="685800" lvl="1" indent="-228600">
              <a:buFont typeface="+mj-lt"/>
              <a:buAutoNum type="arabicPeriod"/>
            </a:pPr>
            <a:r>
              <a:rPr lang="en-US" dirty="0"/>
              <a:t>Set 2-3 SMART goals that operationalize the changes the Soldier wants to make (Question 8). For instance, the Solider might identify 1-2 goals, while you might identify 1-2.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59A8D-7339-7A4C-9E8B-5ACB5C4480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0392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Here’s an example of a section focused on expectations in one area. </a:t>
            </a:r>
          </a:p>
          <a:p>
            <a:pPr marL="171450" indent="-171450">
              <a:buFont typeface="Arial" panose="020B0604020202020204" pitchFamily="34" charset="0"/>
              <a:buChar char="•"/>
            </a:pPr>
            <a:r>
              <a:rPr lang="en-US" b="1" dirty="0"/>
              <a:t>Ask: </a:t>
            </a:r>
            <a:r>
              <a:rPr lang="en-US" b="1" i="1" dirty="0"/>
              <a:t>What skills do you see here that we have been focusing on? What’s the leader’s goal by using open questions, affirmations and reflections? </a:t>
            </a:r>
            <a:r>
              <a:rPr lang="en-US" i="0" dirty="0"/>
              <a:t>Answers might include: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a:t>Trying to get the Soldier’s idea; break down the steps; remind the Soldier about what was discussed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dirty="0"/>
              <a:t>Reflect what people are saying.</a:t>
            </a:r>
            <a:endParaRPr lang="en-US" b="1" i="1" dirty="0"/>
          </a:p>
          <a:p>
            <a:pPr marL="628650" lvl="1" indent="-171450">
              <a:buFont typeface="Arial" panose="020B0604020202020204" pitchFamily="34" charset="0"/>
              <a:buChar char="•"/>
            </a:pPr>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59A8D-7339-7A4C-9E8B-5ACB5C4480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84773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Here’s an example of a section focused on expectations in one area. </a:t>
            </a:r>
          </a:p>
          <a:p>
            <a:pPr marL="171450" indent="-171450">
              <a:buFont typeface="Arial" panose="020B0604020202020204" pitchFamily="34" charset="0"/>
              <a:buChar char="•"/>
            </a:pPr>
            <a:r>
              <a:rPr lang="en-US" b="1" dirty="0"/>
              <a:t>Ask: </a:t>
            </a:r>
            <a:r>
              <a:rPr lang="en-US" b="1" i="1" dirty="0"/>
              <a:t>What skills do you see here that we have been talking about? What’s the leader’s goal by using open questions, affirmations and reflections? </a:t>
            </a:r>
            <a:r>
              <a:rPr lang="en-US" b="0" i="0" dirty="0"/>
              <a:t>Answers might include:</a:t>
            </a:r>
          </a:p>
          <a:p>
            <a:pPr marL="628650" lvl="1" indent="-171450">
              <a:buFont typeface="Arial" panose="020B0604020202020204" pitchFamily="34" charset="0"/>
              <a:buChar char="•"/>
            </a:pPr>
            <a:r>
              <a:rPr lang="en-US" b="0" i="0" dirty="0"/>
              <a:t>Think about areas of improvement; break down goals; troubleshoot areas of potential difficulty</a:t>
            </a:r>
            <a:endParaRPr lang="en-US" i="0" dirty="0"/>
          </a:p>
          <a:p>
            <a:pPr marL="171450" indent="-171450">
              <a:buFont typeface="Arial" panose="020B0604020202020204" pitchFamily="34" charset="0"/>
              <a:buChar char="•"/>
            </a:pPr>
            <a:r>
              <a:rPr lang="en-US" b="1" i="0" dirty="0"/>
              <a:t>Reflect what people are saying.</a:t>
            </a:r>
            <a:endParaRPr lang="en-US" b="1" i="1" dirty="0"/>
          </a:p>
          <a:p>
            <a:pPr marL="171450" indent="-171450">
              <a:buFont typeface="Arial" panose="020B0604020202020204" pitchFamily="34" charset="0"/>
              <a:buChar char="•"/>
            </a:pPr>
            <a:endParaRPr lang="en-US" i="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Ask people to use the CET Leader Form, break into pairs, and role play the meeting.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Remind people they can use the “Very Useful Questions” handout if they like.</a:t>
            </a:r>
          </a:p>
          <a:p>
            <a:pPr marL="171450" indent="-171450">
              <a:buFont typeface="Arial" panose="020B0604020202020204" pitchFamily="34" charset="0"/>
              <a:buChar char="•"/>
            </a:pPr>
            <a:r>
              <a:rPr lang="en-US" b="1" dirty="0"/>
              <a:t>If the group is smaller than 10-12 people:</a:t>
            </a:r>
          </a:p>
          <a:p>
            <a:pPr marL="628650" lvl="1" indent="-171450">
              <a:buFont typeface="Arial" panose="020B0604020202020204" pitchFamily="34" charset="0"/>
              <a:buChar char="•"/>
            </a:pPr>
            <a:r>
              <a:rPr lang="en-US" b="1" dirty="0"/>
              <a:t>Ask people to do a sequential role play with the Soldier A scenario (next slide). </a:t>
            </a:r>
            <a:r>
              <a:rPr lang="en-US" b="0" dirty="0"/>
              <a:t>One person will play the leader and the other person will play Soldier A.</a:t>
            </a:r>
          </a:p>
          <a:p>
            <a:pPr marL="628650" lvl="1" indent="-171450">
              <a:buFont typeface="Arial" panose="020B0604020202020204" pitchFamily="34" charset="0"/>
              <a:buChar char="•"/>
            </a:pPr>
            <a:r>
              <a:rPr lang="en-US" b="0" dirty="0"/>
              <a:t>Each pair will role play one section of the CET meeting while the other pairs watch. </a:t>
            </a:r>
          </a:p>
          <a:p>
            <a:pPr marL="628650" lvl="1" indent="-171450">
              <a:buFont typeface="Arial" panose="020B0604020202020204" pitchFamily="34" charset="0"/>
              <a:buChar char="•"/>
            </a:pPr>
            <a:r>
              <a:rPr lang="en-US" b="0" dirty="0"/>
              <a:t>Complete all the sections of the CET. (Remind people that it may run long in the demonstration, but when it is used in practice, each area might not be covered in the same depth.)</a:t>
            </a:r>
          </a:p>
          <a:p>
            <a:pPr marL="171450" lvl="0" indent="-171450">
              <a:buFont typeface="Arial" panose="020B0604020202020204" pitchFamily="34" charset="0"/>
              <a:buChar char="•"/>
            </a:pPr>
            <a:r>
              <a:rPr lang="en-US" b="0" dirty="0"/>
              <a:t> </a:t>
            </a:r>
            <a:r>
              <a:rPr lang="en-US" b="1" dirty="0"/>
              <a:t>If the group is larger than 10-12 people: </a:t>
            </a:r>
          </a:p>
          <a:p>
            <a:pPr marL="628650" lvl="1" indent="-171450">
              <a:buFont typeface="Arial" panose="020B0604020202020204" pitchFamily="34" charset="0"/>
              <a:buChar char="•"/>
            </a:pPr>
            <a:r>
              <a:rPr lang="en-US" b="1" dirty="0"/>
              <a:t>Break the room in half. Larger groups will have two sequential role plays.</a:t>
            </a:r>
          </a:p>
          <a:p>
            <a:pPr marL="628650" lvl="1" indent="-171450">
              <a:buFont typeface="Arial" panose="020B0604020202020204" pitchFamily="34" charset="0"/>
              <a:buChar char="•"/>
            </a:pPr>
            <a:r>
              <a:rPr lang="en-US" b="1" dirty="0"/>
              <a:t>Ask people to do a sequential role play with the Soldier A scenario (next slide)</a:t>
            </a:r>
            <a:r>
              <a:rPr lang="en-US" b="0" dirty="0"/>
              <a:t>. One person will play the leader and the other person will play Soldier A. </a:t>
            </a:r>
          </a:p>
          <a:p>
            <a:pPr marL="628650" lvl="1" indent="-171450">
              <a:buFont typeface="Arial" panose="020B0604020202020204" pitchFamily="34" charset="0"/>
              <a:buChar char="•"/>
            </a:pPr>
            <a:r>
              <a:rPr lang="en-US" b="0" dirty="0"/>
              <a:t>Each pair will role play one section of the CET meeting while the other pairs watch. </a:t>
            </a:r>
          </a:p>
          <a:p>
            <a:pPr marL="628650" lvl="1" indent="-171450">
              <a:buFont typeface="Arial" panose="020B0604020202020204" pitchFamily="34" charset="0"/>
              <a:buChar char="•"/>
            </a:pPr>
            <a:r>
              <a:rPr lang="en-US" b="0" dirty="0"/>
              <a:t>Complete all the sections of the CET. (Remind people that it may run long in the demonstration, but when it is used in practice, each area might not be covered in the same depth.)</a:t>
            </a:r>
          </a:p>
          <a:p>
            <a:pPr marL="171450" lvl="0" indent="-171450">
              <a:buFont typeface="Arial" panose="020B0604020202020204" pitchFamily="34" charset="0"/>
              <a:buChar char="•"/>
            </a:pPr>
            <a:r>
              <a:rPr lang="en-US" b="1" dirty="0"/>
              <a:t>When finished, ask people to switch roles. Repeat the exercise with the Soldier B scenario.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59A8D-7339-7A4C-9E8B-5ACB5C4480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05346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400" i="1" kern="1200"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400" i="1" kern="1200" dirty="0">
              <a:solidFill>
                <a:schemeClr val="tx1"/>
              </a:solidFill>
              <a:effectLst/>
              <a:latin typeface="Arial" panose="020B0604020202020204" pitchFamily="34" charset="0"/>
              <a:cs typeface="Arial" panose="020B0604020202020204" pitchFamily="34" charset="0"/>
            </a:endParaRPr>
          </a:p>
          <a:p>
            <a:r>
              <a:rPr lang="en-US" sz="1400" dirty="0">
                <a:effectLst/>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59A8D-7339-7A4C-9E8B-5ACB5C4480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0176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effectLst/>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59A8D-7339-7A4C-9E8B-5ACB5C4480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6991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2-minute video, called the “10 Meter Tower,” shows a series of people climbing to the top of a 10 meter diving board that have to choose whether to jump or climb down. It shows people’s </a:t>
            </a:r>
            <a:r>
              <a:rPr lang="en-US" dirty="0" err="1"/>
              <a:t>ambivalece</a:t>
            </a:r>
            <a:r>
              <a:rPr lang="en-US" dirty="0"/>
              <a:t> when placed in a vulnerable situation.</a:t>
            </a:r>
          </a:p>
          <a:p>
            <a:pPr marL="171450" indent="-171450">
              <a:buFont typeface="Arial" panose="020B0604020202020204" pitchFamily="34" charset="0"/>
              <a:buChar char="•"/>
            </a:pPr>
            <a:r>
              <a:rPr lang="en-US" b="1" dirty="0"/>
              <a:t>Play the video.</a:t>
            </a:r>
          </a:p>
        </p:txBody>
      </p:sp>
      <p:sp>
        <p:nvSpPr>
          <p:cNvPr id="4" name="Slide Number Placeholder 3"/>
          <p:cNvSpPr>
            <a:spLocks noGrp="1"/>
          </p:cNvSpPr>
          <p:nvPr>
            <p:ph type="sldNum" sz="quarter" idx="5"/>
          </p:nvPr>
        </p:nvSpPr>
        <p:spPr/>
        <p:txBody>
          <a:bodyPr/>
          <a:lstStyle/>
          <a:p>
            <a:fld id="{60059A8D-7339-7A4C-9E8B-5ACB5C448041}" type="slidenum">
              <a:rPr lang="en-US" smtClean="0"/>
              <a:t>2</a:t>
            </a:fld>
            <a:endParaRPr lang="en-US"/>
          </a:p>
        </p:txBody>
      </p:sp>
    </p:spTree>
    <p:extLst>
      <p:ext uri="{BB962C8B-B14F-4D97-AF65-F5344CB8AC3E}">
        <p14:creationId xmlns:p14="http://schemas.microsoft.com/office/powerpoint/2010/main" val="21649566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lnSpc>
                <a:spcPct val="110000"/>
              </a:lnSpc>
              <a:spcBef>
                <a:spcPts val="468"/>
              </a:spcBef>
              <a:buFont typeface="Arial" panose="020B0604020202020204" pitchFamily="34" charset="0"/>
              <a:buChar char="•"/>
            </a:pPr>
            <a:r>
              <a:rPr lang="en-US" sz="1400" b="1" i="0" dirty="0">
                <a:latin typeface="Arial" panose="020B0604020202020204" pitchFamily="34" charset="0"/>
                <a:cs typeface="Arial" panose="020B0604020202020204" pitchFamily="34" charset="0"/>
              </a:rPr>
              <a:t>As</a:t>
            </a:r>
            <a:r>
              <a:rPr lang="en-US" sz="1400" b="1" i="1" dirty="0">
                <a:latin typeface="Arial" panose="020B0604020202020204" pitchFamily="34" charset="0"/>
                <a:cs typeface="Arial" panose="020B0604020202020204" pitchFamily="34" charset="0"/>
              </a:rPr>
              <a:t>k: What change talk did you notice? What goal(s) did you set? </a:t>
            </a:r>
            <a:r>
              <a:rPr lang="en-US" sz="1400" b="0" i="0" dirty="0">
                <a:latin typeface="Arial" panose="020B0604020202020204" pitchFamily="34" charset="0"/>
                <a:cs typeface="Arial" panose="020B0604020202020204" pitchFamily="34" charset="0"/>
              </a:rPr>
              <a:t>Answers will vary.</a:t>
            </a:r>
          </a:p>
          <a:p>
            <a:pPr marL="171450" indent="-171450" algn="l">
              <a:lnSpc>
                <a:spcPct val="110000"/>
              </a:lnSpc>
              <a:spcBef>
                <a:spcPts val="468"/>
              </a:spcBef>
              <a:buFont typeface="Arial" panose="020B0604020202020204" pitchFamily="34" charset="0"/>
              <a:buChar char="•"/>
            </a:pPr>
            <a:r>
              <a:rPr lang="en-US" sz="1400" b="1" i="0" dirty="0">
                <a:latin typeface="Arial" panose="020B0604020202020204" pitchFamily="34" charset="0"/>
                <a:cs typeface="Arial" panose="020B0604020202020204" pitchFamily="34" charset="0"/>
              </a:rPr>
              <a:t>Ask: </a:t>
            </a:r>
            <a:r>
              <a:rPr lang="en-US" sz="1400" b="1" i="1" dirty="0">
                <a:latin typeface="Arial" panose="020B0604020202020204" pitchFamily="34" charset="0"/>
                <a:cs typeface="Arial" panose="020B0604020202020204" pitchFamily="34" charset="0"/>
              </a:rPr>
              <a:t>What kind of follow-up would you want to have with this Soldier? What would the next conversation look like? </a:t>
            </a:r>
            <a:r>
              <a:rPr lang="en-US" sz="1400" b="0" i="0" dirty="0">
                <a:latin typeface="Arial" panose="020B0604020202020204" pitchFamily="34" charset="0"/>
                <a:cs typeface="Arial" panose="020B0604020202020204" pitchFamily="34" charset="0"/>
              </a:rPr>
              <a:t>Answers will vary.</a:t>
            </a:r>
          </a:p>
          <a:p>
            <a:pPr marL="171450" indent="-171450" algn="l">
              <a:lnSpc>
                <a:spcPct val="110000"/>
              </a:lnSpc>
              <a:spcBef>
                <a:spcPts val="468"/>
              </a:spcBef>
              <a:buFont typeface="Arial" panose="020B0604020202020204" pitchFamily="34" charset="0"/>
              <a:buChar char="•"/>
            </a:pPr>
            <a:r>
              <a:rPr lang="en-US" sz="1400" b="1" i="0" dirty="0">
                <a:latin typeface="Arial" panose="020B0604020202020204" pitchFamily="34" charset="0"/>
                <a:cs typeface="Arial" panose="020B0604020202020204" pitchFamily="34" charset="0"/>
              </a:rPr>
              <a:t>Reflect what people are saying. </a:t>
            </a:r>
          </a:p>
          <a:p>
            <a:pPr algn="l"/>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0059A8D-7339-7A4C-9E8B-5ACB5C448041}" type="slidenum">
              <a:rPr lang="en-US" smtClean="0"/>
              <a:t>21</a:t>
            </a:fld>
            <a:endParaRPr lang="en-US"/>
          </a:p>
        </p:txBody>
      </p:sp>
    </p:spTree>
    <p:extLst>
      <p:ext uri="{BB962C8B-B14F-4D97-AF65-F5344CB8AC3E}">
        <p14:creationId xmlns:p14="http://schemas.microsoft.com/office/powerpoint/2010/main" val="15370537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dirty="0"/>
              <a:t>In the next slide, the NCO uses is using OARS to demonstrate good listening after a Soldier has had a discouraging event (failed a PT test). </a:t>
            </a:r>
          </a:p>
          <a:p>
            <a:pPr marL="285750" indent="-285750">
              <a:buFont typeface="Arial" panose="020B0604020202020204" pitchFamily="34" charset="0"/>
              <a:buChar char="•"/>
            </a:pPr>
            <a:r>
              <a:rPr lang="en-US" sz="1600" dirty="0"/>
              <a:t>Ask trainees to notice what kinds skills the NCO is using to facilitate the conversation.</a:t>
            </a:r>
          </a:p>
          <a:p>
            <a:pPr marL="171450" indent="-171450">
              <a:buFont typeface="Arial" panose="020B0604020202020204" pitchFamily="34" charset="0"/>
              <a:buChar char="•"/>
            </a:pPr>
            <a:endParaRPr lang="en-US" sz="140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0059A8D-7339-7A4C-9E8B-5ACB5C448041}" type="slidenum">
              <a:rPr lang="en-US" smtClean="0"/>
              <a:t>22</a:t>
            </a:fld>
            <a:endParaRPr lang="en-US"/>
          </a:p>
        </p:txBody>
      </p:sp>
    </p:spTree>
    <p:extLst>
      <p:ext uri="{BB962C8B-B14F-4D97-AF65-F5344CB8AC3E}">
        <p14:creationId xmlns:p14="http://schemas.microsoft.com/office/powerpoint/2010/main" val="3652542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40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0059A8D-7339-7A4C-9E8B-5ACB5C448041}" type="slidenum">
              <a:rPr lang="en-US" smtClean="0"/>
              <a:t>23</a:t>
            </a:fld>
            <a:endParaRPr lang="en-US"/>
          </a:p>
        </p:txBody>
      </p:sp>
    </p:spTree>
    <p:extLst>
      <p:ext uri="{BB962C8B-B14F-4D97-AF65-F5344CB8AC3E}">
        <p14:creationId xmlns:p14="http://schemas.microsoft.com/office/powerpoint/2010/main" val="36525420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latin typeface="Arial" panose="020B0604020202020204" pitchFamily="34" charset="0"/>
                <a:cs typeface="Arial" panose="020B0604020202020204" pitchFamily="34" charset="0"/>
              </a:rPr>
              <a:t>Give people 2 minutes to write down something they learned in this module. </a:t>
            </a:r>
            <a:r>
              <a:rPr lang="en-US" sz="1400" b="0" dirty="0">
                <a:latin typeface="Arial" panose="020B0604020202020204" pitchFamily="34" charset="0"/>
                <a:cs typeface="Arial" panose="020B0604020202020204" pitchFamily="34" charset="0"/>
              </a:rPr>
              <a:t>(They may want to flip through the material.)</a:t>
            </a:r>
            <a:endParaRPr lang="en-US" sz="1400" b="1" dirty="0">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latin typeface="Arial" panose="020B0604020202020204" pitchFamily="34" charset="0"/>
                <a:cs typeface="Arial" panose="020B0604020202020204" pitchFamily="34" charset="0"/>
              </a:rPr>
              <a:t>Ask: </a:t>
            </a:r>
            <a:r>
              <a:rPr lang="en-US" sz="1400" b="1" i="1" dirty="0">
                <a:latin typeface="Arial" panose="020B0604020202020204" pitchFamily="34" charset="0"/>
                <a:cs typeface="Arial" panose="020B0604020202020204" pitchFamily="34" charset="0"/>
              </a:rPr>
              <a:t>What’s one thing you learned in this module that stands out?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0" dirty="0">
                <a:latin typeface="Arial" panose="020B0604020202020204" pitchFamily="34" charset="0"/>
                <a:cs typeface="Arial" panose="020B0604020202020204" pitchFamily="34" charset="0"/>
              </a:rPr>
              <a:t>Reflect what people are saying.</a:t>
            </a: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59A8D-7339-7A4C-9E8B-5ACB5C4480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3738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kern="1200" dirty="0">
                <a:solidFill>
                  <a:schemeClr val="tx1"/>
                </a:solidFill>
                <a:effectLst/>
                <a:latin typeface="+mn-lt"/>
                <a:cs typeface="+mn-cs"/>
              </a:rPr>
              <a:t>Our goal is to achieve a “guided” style that results in a collaborative conversation. </a:t>
            </a:r>
          </a:p>
          <a:p>
            <a:pPr marL="171450" indent="-171450">
              <a:buFont typeface="Arial" panose="020B0604020202020204" pitchFamily="34" charset="0"/>
              <a:buChar char="•"/>
            </a:pPr>
            <a:r>
              <a:rPr lang="en-US" sz="1400" kern="1200" dirty="0">
                <a:solidFill>
                  <a:schemeClr val="tx1"/>
                </a:solidFill>
                <a:effectLst/>
                <a:latin typeface="+mn-lt"/>
                <a:cs typeface="+mn-cs"/>
              </a:rPr>
              <a:t>In this style, the leader serves as a mentor who helps the Soldier think through the best way to address an issue.</a:t>
            </a:r>
            <a:r>
              <a:rPr lang="en-US" sz="1400" dirty="0">
                <a:effectLst/>
              </a:rPr>
              <a:t> </a:t>
            </a:r>
          </a:p>
          <a:p>
            <a:pPr marL="171450" indent="-171450">
              <a:buFont typeface="Arial" panose="020B0604020202020204" pitchFamily="34" charset="0"/>
              <a:buChar char="•"/>
            </a:pPr>
            <a:endParaRPr lang="en-US" sz="1400" dirty="0">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59A8D-7339-7A4C-9E8B-5ACB5C4480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5843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400" dirty="0"/>
              <a:t>This chart shows different ways of asking questions.</a:t>
            </a:r>
          </a:p>
          <a:p>
            <a:pPr marL="285750" indent="-285750">
              <a:buFont typeface="Arial" panose="020B0604020202020204" pitchFamily="34" charset="0"/>
              <a:buChar char="•"/>
            </a:pPr>
            <a:r>
              <a:rPr lang="en-US" sz="1400" b="1" dirty="0"/>
              <a:t>Ask: </a:t>
            </a:r>
            <a:r>
              <a:rPr lang="en-US" sz="1400" b="1" i="1" dirty="0"/>
              <a:t>What’s the difference between the statements on the left and statements on the right? </a:t>
            </a:r>
            <a:r>
              <a:rPr lang="en-US" sz="1400" dirty="0"/>
              <a:t>Answers might include:</a:t>
            </a:r>
          </a:p>
          <a:p>
            <a:pPr marL="742950" lvl="1" indent="-285750">
              <a:buFont typeface="Arial" panose="020B0604020202020204" pitchFamily="34" charset="0"/>
              <a:buChar char="•"/>
            </a:pPr>
            <a:r>
              <a:rPr lang="en-US" sz="1400" dirty="0"/>
              <a:t>The ones on the left sound more negative, are about the past, are about the person (rather than the situation), etc.</a:t>
            </a:r>
          </a:p>
          <a:p>
            <a:pPr marL="742950" lvl="1" indent="-285750">
              <a:buFont typeface="Arial" panose="020B0604020202020204" pitchFamily="34" charset="0"/>
              <a:buChar char="•"/>
            </a:pPr>
            <a:r>
              <a:rPr lang="en-US" sz="1400" dirty="0"/>
              <a:t>The ones on the right are about the situation (rather than the person), sound like they are looking for solutions, etc.</a:t>
            </a:r>
          </a:p>
          <a:p>
            <a:pPr marL="285750" indent="-285750">
              <a:buFont typeface="Arial" panose="020B0604020202020204" pitchFamily="34" charset="0"/>
              <a:buChar char="•"/>
            </a:pPr>
            <a:r>
              <a:rPr lang="en-US" sz="1400" b="1" dirty="0"/>
              <a:t>Reflect what people are saying. (You could also ask people to scan the questions on the “Very Useful Question sheet.)</a:t>
            </a:r>
          </a:p>
          <a:p>
            <a:pPr marL="285750" indent="-2857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Give the following backwards questions and ask people to come up with a forward focused alternative for each:</a:t>
            </a:r>
          </a:p>
          <a:p>
            <a:pPr marL="628650" lvl="1"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What mistakes did you make? </a:t>
            </a:r>
            <a:r>
              <a:rPr lang="en-US" sz="1400" kern="1200" dirty="0">
                <a:solidFill>
                  <a:schemeClr val="tx1"/>
                </a:solidFill>
                <a:effectLst/>
                <a:latin typeface="Arial" panose="020B0604020202020204" pitchFamily="34" charset="0"/>
                <a:cs typeface="Arial" panose="020B0604020202020204" pitchFamily="34" charset="0"/>
              </a:rPr>
              <a:t>(vs. What did you learn?)</a:t>
            </a:r>
          </a:p>
          <a:p>
            <a:pPr marL="628650" lvl="1"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What things could get in your way? </a:t>
            </a:r>
            <a:r>
              <a:rPr lang="en-US" sz="1400" kern="1200" dirty="0">
                <a:solidFill>
                  <a:schemeClr val="tx1"/>
                </a:solidFill>
                <a:effectLst/>
                <a:latin typeface="Arial" panose="020B0604020202020204" pitchFamily="34" charset="0"/>
                <a:cs typeface="Arial" panose="020B0604020202020204" pitchFamily="34" charset="0"/>
              </a:rPr>
              <a:t>(vs. How will you address the issues that come up?)</a:t>
            </a:r>
          </a:p>
          <a:p>
            <a:pPr marL="628650" lvl="1"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Why can’t you do that? </a:t>
            </a:r>
            <a:r>
              <a:rPr lang="en-US" sz="1400" b="0" kern="1200" dirty="0">
                <a:solidFill>
                  <a:schemeClr val="tx1"/>
                </a:solidFill>
                <a:effectLst/>
                <a:latin typeface="Arial" panose="020B0604020202020204" pitchFamily="34" charset="0"/>
                <a:cs typeface="Arial" panose="020B0604020202020204" pitchFamily="34" charset="0"/>
              </a:rPr>
              <a:t>(vs. How could you do that?)</a:t>
            </a:r>
            <a:endParaRPr lang="en-US" sz="1400" b="1" kern="1200" dirty="0">
              <a:solidFill>
                <a:schemeClr val="tx1"/>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0059A8D-7339-7A4C-9E8B-5ACB5C448041}" type="slidenum">
              <a:rPr lang="en-US" smtClean="0"/>
              <a:t>4</a:t>
            </a:fld>
            <a:endParaRPr lang="en-US"/>
          </a:p>
        </p:txBody>
      </p:sp>
    </p:spTree>
    <p:extLst>
      <p:ext uri="{BB962C8B-B14F-4D97-AF65-F5344CB8AC3E}">
        <p14:creationId xmlns:p14="http://schemas.microsoft.com/office/powerpoint/2010/main" val="2734438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Here are examples of more forward focused questions that are part of a guided style.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latin typeface="Arial" panose="020B0604020202020204" pitchFamily="34" charset="0"/>
                <a:cs typeface="Arial" panose="020B0604020202020204" pitchFamily="34" charset="0"/>
              </a:rPr>
              <a:t>Ask: </a:t>
            </a:r>
            <a:r>
              <a:rPr lang="en-US" sz="1400" b="1" i="1" dirty="0">
                <a:latin typeface="Arial" panose="020B0604020202020204" pitchFamily="34" charset="0"/>
                <a:cs typeface="Arial" panose="020B0604020202020204" pitchFamily="34" charset="0"/>
              </a:rPr>
              <a:t>What are some other open questions that ask about what someone </a:t>
            </a:r>
            <a:r>
              <a:rPr lang="en-US" sz="1400" b="1" i="1" kern="1200" dirty="0">
                <a:solidFill>
                  <a:schemeClr val="tx1"/>
                </a:solidFill>
                <a:effectLst/>
                <a:latin typeface="Arial" panose="020B0604020202020204" pitchFamily="34" charset="0"/>
                <a:cs typeface="Arial" panose="020B0604020202020204" pitchFamily="34" charset="0"/>
              </a:rPr>
              <a:t>could do, will do, or things that will work for them? </a:t>
            </a:r>
            <a:r>
              <a:rPr lang="en-US" sz="1400" b="0" i="0" kern="1200" dirty="0">
                <a:solidFill>
                  <a:schemeClr val="tx1"/>
                </a:solidFill>
                <a:effectLst/>
                <a:latin typeface="Arial" panose="020B0604020202020204" pitchFamily="34" charset="0"/>
                <a:cs typeface="Arial" panose="020B0604020202020204" pitchFamily="34" charset="0"/>
              </a:rPr>
              <a:t>Answers might include: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kern="1200" dirty="0">
                <a:solidFill>
                  <a:schemeClr val="tx1"/>
                </a:solidFill>
                <a:effectLst/>
                <a:latin typeface="Arial" panose="020B0604020202020204" pitchFamily="34" charset="0"/>
                <a:cs typeface="Arial" panose="020B0604020202020204" pitchFamily="34" charset="0"/>
              </a:rPr>
              <a:t>How would you do that?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kern="1200" dirty="0">
                <a:solidFill>
                  <a:schemeClr val="tx1"/>
                </a:solidFill>
                <a:effectLst/>
                <a:latin typeface="Arial" panose="020B0604020202020204" pitchFamily="34" charset="0"/>
                <a:cs typeface="Arial" panose="020B0604020202020204" pitchFamily="34" charset="0"/>
              </a:rPr>
              <a:t>What steps would you take?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kern="1200" dirty="0">
                <a:solidFill>
                  <a:schemeClr val="tx1"/>
                </a:solidFill>
                <a:effectLst/>
                <a:latin typeface="Arial" panose="020B0604020202020204" pitchFamily="34" charset="0"/>
                <a:cs typeface="Arial" panose="020B0604020202020204" pitchFamily="34" charset="0"/>
              </a:rPr>
              <a:t>How are you going to reach that goal?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0" kern="1200" dirty="0">
                <a:solidFill>
                  <a:schemeClr val="tx1"/>
                </a:solidFill>
                <a:effectLst/>
                <a:latin typeface="Arial" panose="020B0604020202020204" pitchFamily="34" charset="0"/>
                <a:cs typeface="Arial" panose="020B0604020202020204" pitchFamily="34" charset="0"/>
              </a:rPr>
              <a:t>Reflect what people are saying.</a:t>
            </a:r>
          </a:p>
        </p:txBody>
      </p:sp>
      <p:sp>
        <p:nvSpPr>
          <p:cNvPr id="4" name="Slide Number Placeholder 3"/>
          <p:cNvSpPr>
            <a:spLocks noGrp="1"/>
          </p:cNvSpPr>
          <p:nvPr>
            <p:ph type="sldNum" sz="quarter" idx="5"/>
          </p:nvPr>
        </p:nvSpPr>
        <p:spPr/>
        <p:txBody>
          <a:bodyPr/>
          <a:lstStyle/>
          <a:p>
            <a:fld id="{60059A8D-7339-7A4C-9E8B-5ACB5C448041}" type="slidenum">
              <a:rPr lang="en-US" smtClean="0"/>
              <a:t>5</a:t>
            </a:fld>
            <a:endParaRPr lang="en-US"/>
          </a:p>
        </p:txBody>
      </p:sp>
    </p:spTree>
    <p:extLst>
      <p:ext uri="{BB962C8B-B14F-4D97-AF65-F5344CB8AC3E}">
        <p14:creationId xmlns:p14="http://schemas.microsoft.com/office/powerpoint/2010/main" val="3029916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kern="1200" dirty="0">
                <a:solidFill>
                  <a:schemeClr val="tx1"/>
                </a:solidFill>
                <a:effectLst/>
                <a:latin typeface="Arial" panose="020B0604020202020204" pitchFamily="34" charset="0"/>
                <a:cs typeface="Arial" panose="020B0604020202020204" pitchFamily="34" charset="0"/>
              </a:rPr>
              <a:t>Elicit-Provide-Elicit is a way to provide information in a guided style. It works like this:</a:t>
            </a:r>
          </a:p>
          <a:p>
            <a:pPr marL="628650" lvl="1" indent="-171450">
              <a:buFont typeface="Arial" panose="020B0604020202020204" pitchFamily="34" charset="0"/>
              <a:buChar char="•"/>
            </a:pPr>
            <a:r>
              <a:rPr lang="en-US" sz="1400" kern="1200" dirty="0">
                <a:solidFill>
                  <a:schemeClr val="tx1"/>
                </a:solidFill>
                <a:effectLst/>
                <a:latin typeface="Arial" panose="020B0604020202020204" pitchFamily="34" charset="0"/>
                <a:cs typeface="Arial" panose="020B0604020202020204" pitchFamily="34" charset="0"/>
              </a:rPr>
              <a:t>Ask the person what they already know about something, or what questions they have (</a:t>
            </a:r>
            <a:r>
              <a:rPr lang="en-US" sz="1400" i="1" kern="1200" dirty="0">
                <a:solidFill>
                  <a:schemeClr val="tx1"/>
                </a:solidFill>
                <a:effectLst/>
                <a:latin typeface="Arial" panose="020B0604020202020204" pitchFamily="34" charset="0"/>
                <a:cs typeface="Arial" panose="020B0604020202020204" pitchFamily="34" charset="0"/>
              </a:rPr>
              <a:t>Elicit</a:t>
            </a:r>
            <a:r>
              <a:rPr lang="en-US" sz="1400" kern="1200" dirty="0">
                <a:solidFill>
                  <a:schemeClr val="tx1"/>
                </a:solidFill>
                <a:effectLst/>
                <a:latin typeface="Arial" panose="020B0604020202020204" pitchFamily="34" charset="0"/>
                <a:cs typeface="Arial" panose="020B0604020202020204" pitchFamily="34" charset="0"/>
              </a:rPr>
              <a:t>). </a:t>
            </a:r>
          </a:p>
          <a:p>
            <a:pPr marL="628650" lvl="1" indent="-171450">
              <a:buFont typeface="Arial" panose="020B0604020202020204" pitchFamily="34" charset="0"/>
              <a:buChar char="•"/>
            </a:pPr>
            <a:r>
              <a:rPr lang="en-US" sz="1400" kern="1200" dirty="0">
                <a:solidFill>
                  <a:schemeClr val="tx1"/>
                </a:solidFill>
                <a:effectLst/>
                <a:latin typeface="Arial" panose="020B0604020202020204" pitchFamily="34" charset="0"/>
                <a:cs typeface="Arial" panose="020B0604020202020204" pitchFamily="34" charset="0"/>
              </a:rPr>
              <a:t>Give a small amount of information (</a:t>
            </a:r>
            <a:r>
              <a:rPr lang="en-US" sz="1400" i="1" kern="1200" dirty="0">
                <a:solidFill>
                  <a:schemeClr val="tx1"/>
                </a:solidFill>
                <a:effectLst/>
                <a:latin typeface="Arial" panose="020B0604020202020204" pitchFamily="34" charset="0"/>
                <a:cs typeface="Arial" panose="020B0604020202020204" pitchFamily="34" charset="0"/>
              </a:rPr>
              <a:t>Provide</a:t>
            </a:r>
            <a:r>
              <a:rPr lang="en-US" sz="1400" kern="1200" dirty="0">
                <a:solidFill>
                  <a:schemeClr val="tx1"/>
                </a:solidFill>
                <a:effectLst/>
                <a:latin typeface="Arial" panose="020B0604020202020204" pitchFamily="34" charset="0"/>
                <a:cs typeface="Arial" panose="020B0604020202020204" pitchFamily="34" charset="0"/>
              </a:rPr>
              <a:t>), building on what the Soldier has said. </a:t>
            </a:r>
          </a:p>
          <a:p>
            <a:pPr marL="628650" lvl="1" indent="-171450">
              <a:buFont typeface="Arial" panose="020B0604020202020204" pitchFamily="34" charset="0"/>
              <a:buChar char="•"/>
            </a:pPr>
            <a:r>
              <a:rPr lang="en-US" sz="1400" kern="1200" dirty="0">
                <a:solidFill>
                  <a:schemeClr val="tx1"/>
                </a:solidFill>
                <a:effectLst/>
                <a:latin typeface="Arial" panose="020B0604020202020204" pitchFamily="34" charset="0"/>
                <a:cs typeface="Arial" panose="020B0604020202020204" pitchFamily="34" charset="0"/>
              </a:rPr>
              <a:t>Ask what the person would like to do with the information or how they would implement it (</a:t>
            </a:r>
            <a:r>
              <a:rPr lang="en-US" sz="1400" i="1" kern="1200" dirty="0">
                <a:solidFill>
                  <a:schemeClr val="tx1"/>
                </a:solidFill>
                <a:effectLst/>
                <a:latin typeface="Arial" panose="020B0604020202020204" pitchFamily="34" charset="0"/>
                <a:cs typeface="Arial" panose="020B0604020202020204" pitchFamily="34" charset="0"/>
              </a:rPr>
              <a:t>Elicit</a:t>
            </a:r>
            <a:r>
              <a:rPr lang="en-US" sz="1400" kern="1200" dirty="0">
                <a:solidFill>
                  <a:schemeClr val="tx1"/>
                </a:solidFill>
                <a:effectLst/>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Demonstrate the process:</a:t>
            </a:r>
          </a:p>
          <a:p>
            <a:pPr marL="628650" lvl="1"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Ask one person to name one of the behaviors they have talked about during this training (diet, fitness, sleep, finances).</a:t>
            </a:r>
          </a:p>
          <a:p>
            <a:pPr marL="628650" lvl="1"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Ask the person (Elicit): </a:t>
            </a:r>
            <a:r>
              <a:rPr lang="en-US" sz="1400" b="1" i="1" kern="1200" dirty="0">
                <a:solidFill>
                  <a:schemeClr val="tx1"/>
                </a:solidFill>
                <a:effectLst/>
                <a:latin typeface="Arial" panose="020B0604020202020204" pitchFamily="34" charset="0"/>
                <a:cs typeface="Arial" panose="020B0604020202020204" pitchFamily="34" charset="0"/>
              </a:rPr>
              <a:t>What do you already know about the ways people change that behavior?</a:t>
            </a:r>
          </a:p>
          <a:p>
            <a:pPr marL="628650" lvl="1"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Give a small amount of information, advice, personal experience, etc. (Provide)</a:t>
            </a:r>
          </a:p>
          <a:p>
            <a:pPr marL="628650" lvl="1"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Ask the person a forward-focused question about that behavior (Elicit): </a:t>
            </a:r>
            <a:r>
              <a:rPr lang="en-US" sz="1400" b="1" i="1" kern="1200" dirty="0">
                <a:solidFill>
                  <a:schemeClr val="tx1"/>
                </a:solidFill>
                <a:effectLst/>
                <a:latin typeface="Arial" panose="020B0604020202020204" pitchFamily="34" charset="0"/>
                <a:cs typeface="Arial" panose="020B0604020202020204" pitchFamily="34" charset="0"/>
              </a:rPr>
              <a:t>What would be the best way for you to start to work on that behavior?</a:t>
            </a:r>
          </a:p>
          <a:p>
            <a:pPr marL="171450" lvl="0"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Ask: </a:t>
            </a:r>
            <a:r>
              <a:rPr lang="en-US" sz="1400" b="1" i="1" kern="1200" dirty="0">
                <a:solidFill>
                  <a:schemeClr val="tx1"/>
                </a:solidFill>
                <a:effectLst/>
                <a:latin typeface="Arial" panose="020B0604020202020204" pitchFamily="34" charset="0"/>
                <a:cs typeface="Arial" panose="020B0604020202020204" pitchFamily="34" charset="0"/>
              </a:rPr>
              <a:t>Why is it important to allow the person to talk at the </a:t>
            </a:r>
            <a:r>
              <a:rPr lang="en-US" sz="1400" b="1" i="1" u="sng" kern="1200" dirty="0">
                <a:solidFill>
                  <a:schemeClr val="tx1"/>
                </a:solidFill>
                <a:effectLst/>
                <a:latin typeface="Arial" panose="020B0604020202020204" pitchFamily="34" charset="0"/>
                <a:cs typeface="Arial" panose="020B0604020202020204" pitchFamily="34" charset="0"/>
              </a:rPr>
              <a:t>beginning</a:t>
            </a:r>
            <a:r>
              <a:rPr lang="en-US" sz="1400" b="1" i="1" kern="1200" dirty="0">
                <a:solidFill>
                  <a:schemeClr val="tx1"/>
                </a:solidFill>
                <a:effectLst/>
                <a:latin typeface="Arial" panose="020B0604020202020204" pitchFamily="34" charset="0"/>
                <a:cs typeface="Arial" panose="020B0604020202020204" pitchFamily="34" charset="0"/>
              </a:rPr>
              <a:t> and </a:t>
            </a:r>
            <a:r>
              <a:rPr lang="en-US" sz="1400" b="1" i="1" u="sng" kern="1200" dirty="0">
                <a:solidFill>
                  <a:schemeClr val="tx1"/>
                </a:solidFill>
                <a:effectLst/>
                <a:latin typeface="Arial" panose="020B0604020202020204" pitchFamily="34" charset="0"/>
                <a:cs typeface="Arial" panose="020B0604020202020204" pitchFamily="34" charset="0"/>
              </a:rPr>
              <a:t>end</a:t>
            </a:r>
            <a:r>
              <a:rPr lang="en-US" sz="1400" b="1" i="1" kern="1200" dirty="0">
                <a:solidFill>
                  <a:schemeClr val="tx1"/>
                </a:solidFill>
                <a:effectLst/>
                <a:latin typeface="Arial" panose="020B0604020202020204" pitchFamily="34" charset="0"/>
                <a:cs typeface="Arial" panose="020B0604020202020204" pitchFamily="34" charset="0"/>
              </a:rPr>
              <a:t> of this brief conversation? </a:t>
            </a:r>
            <a:r>
              <a:rPr lang="en-US" sz="1400" b="0" i="0" kern="1200" dirty="0">
                <a:solidFill>
                  <a:schemeClr val="tx1"/>
                </a:solidFill>
                <a:effectLst/>
                <a:latin typeface="Arial" panose="020B0604020202020204" pitchFamily="34" charset="0"/>
                <a:cs typeface="Arial" panose="020B0604020202020204" pitchFamily="34" charset="0"/>
              </a:rPr>
              <a:t>Answers might include:</a:t>
            </a:r>
          </a:p>
          <a:p>
            <a:pPr marL="628650" lvl="1" indent="-171450">
              <a:buFont typeface="Arial" panose="020B0604020202020204" pitchFamily="34" charset="0"/>
              <a:buChar char="•"/>
            </a:pPr>
            <a:r>
              <a:rPr lang="en-US" sz="1400" b="0" i="0" kern="1200" dirty="0">
                <a:solidFill>
                  <a:schemeClr val="tx1"/>
                </a:solidFill>
                <a:effectLst/>
                <a:latin typeface="Arial" panose="020B0604020202020204" pitchFamily="34" charset="0"/>
                <a:cs typeface="Arial" panose="020B0604020202020204" pitchFamily="34" charset="0"/>
              </a:rPr>
              <a:t>It can show off people’s expertise (what they know).</a:t>
            </a:r>
          </a:p>
          <a:p>
            <a:pPr marL="628650" lvl="1" indent="-171450">
              <a:buFont typeface="Arial" panose="020B0604020202020204" pitchFamily="34" charset="0"/>
              <a:buChar char="•"/>
            </a:pPr>
            <a:r>
              <a:rPr lang="en-US" sz="1400" b="0" i="0" kern="1200" dirty="0">
                <a:solidFill>
                  <a:schemeClr val="tx1"/>
                </a:solidFill>
                <a:effectLst/>
                <a:latin typeface="Arial" panose="020B0604020202020204" pitchFamily="34" charset="0"/>
                <a:cs typeface="Arial" panose="020B0604020202020204" pitchFamily="34" charset="0"/>
              </a:rPr>
              <a:t>It helps people to own their actions.</a:t>
            </a:r>
            <a:endParaRPr lang="en-US" sz="1400" b="1" i="0" kern="1200"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1400" b="0" i="0" kern="1200" dirty="0">
                <a:solidFill>
                  <a:schemeClr val="tx1"/>
                </a:solidFill>
                <a:effectLst/>
                <a:latin typeface="Arial" panose="020B0604020202020204" pitchFamily="34" charset="0"/>
                <a:cs typeface="Arial" panose="020B0604020202020204" pitchFamily="34" charset="0"/>
              </a:rPr>
              <a:t>Change talk at the end can make it more likely that they will follow through.</a:t>
            </a:r>
          </a:p>
          <a:p>
            <a:pPr marL="171450" lvl="0" indent="-171450">
              <a:buFont typeface="Arial" panose="020B0604020202020204" pitchFamily="34" charset="0"/>
              <a:buChar char="•"/>
            </a:pPr>
            <a:r>
              <a:rPr lang="en-US" sz="1400" b="1" i="0" kern="1200" dirty="0">
                <a:solidFill>
                  <a:schemeClr val="tx1"/>
                </a:solidFill>
                <a:effectLst/>
                <a:latin typeface="Arial" panose="020B0604020202020204" pitchFamily="34" charset="0"/>
                <a:cs typeface="Arial" panose="020B0604020202020204" pitchFamily="34" charset="0"/>
              </a:rPr>
              <a:t>Reflect what people are saying.</a:t>
            </a:r>
          </a:p>
        </p:txBody>
      </p:sp>
      <p:sp>
        <p:nvSpPr>
          <p:cNvPr id="4" name="Slide Number Placeholder 3"/>
          <p:cNvSpPr>
            <a:spLocks noGrp="1"/>
          </p:cNvSpPr>
          <p:nvPr>
            <p:ph type="sldNum" sz="quarter" idx="5"/>
          </p:nvPr>
        </p:nvSpPr>
        <p:spPr/>
        <p:txBody>
          <a:bodyPr/>
          <a:lstStyle/>
          <a:p>
            <a:fld id="{60059A8D-7339-7A4C-9E8B-5ACB5C448041}" type="slidenum">
              <a:rPr lang="en-US" smtClean="0"/>
              <a:t>6</a:t>
            </a:fld>
            <a:endParaRPr lang="en-US"/>
          </a:p>
        </p:txBody>
      </p:sp>
    </p:spTree>
    <p:extLst>
      <p:ext uri="{BB962C8B-B14F-4D97-AF65-F5344CB8AC3E}">
        <p14:creationId xmlns:p14="http://schemas.microsoft.com/office/powerpoint/2010/main" val="3669235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4294967295"/>
          </p:nvPr>
        </p:nvSpPr>
        <p:spPr bwMode="auto">
          <a:xfrm>
            <a:off x="3884613" y="8684828"/>
            <a:ext cx="2971800" cy="457594"/>
          </a:xfrm>
          <a:prstGeom prst="rect">
            <a:avLst/>
          </a:prstGeom>
          <a:noFill/>
          <a:ln>
            <a:miter lim="800000"/>
            <a:headEnd/>
            <a:tailEnd/>
          </a:ln>
        </p:spPr>
        <p:txBody>
          <a:bodyPr/>
          <a:lstStyle/>
          <a:p>
            <a:fld id="{A65CDC9D-1CEE-4B51-9C0C-708C79877318}" type="slidenum">
              <a:rPr lang="en-US"/>
              <a:pPr/>
              <a:t>7</a:t>
            </a:fld>
            <a:endParaRPr lang="en-US"/>
          </a:p>
        </p:txBody>
      </p:sp>
      <p:sp>
        <p:nvSpPr>
          <p:cNvPr id="96259" name="Rectangle 2"/>
          <p:cNvSpPr>
            <a:spLocks noGrp="1" noRot="1" noChangeAspect="1" noChangeArrowheads="1" noTextEdit="1"/>
          </p:cNvSpPr>
          <p:nvPr>
            <p:ph type="sldImg"/>
          </p:nvPr>
        </p:nvSpPr>
        <p:spPr bwMode="auto">
          <a:xfrm>
            <a:off x="381000" y="685800"/>
            <a:ext cx="6096000" cy="3429000"/>
          </a:xfrm>
          <a:prstGeom prst="rect">
            <a:avLst/>
          </a:prstGeom>
          <a:noFill/>
          <a:ln>
            <a:miter lim="800000"/>
            <a:headEnd/>
            <a:tailEnd/>
          </a:ln>
        </p:spPr>
      </p:sp>
      <p:sp>
        <p:nvSpPr>
          <p:cNvPr id="96260" name="Rectangle 3"/>
          <p:cNvSpPr>
            <a:spLocks noGrp="1" noChangeArrowheads="1"/>
          </p:cNvSpPr>
          <p:nvPr>
            <p:ph type="body" idx="1"/>
          </p:nvPr>
        </p:nvSpPr>
        <p:spPr bwMode="auto">
          <a:xfrm>
            <a:off x="685800" y="4343992"/>
            <a:ext cx="5486400" cy="4113616"/>
          </a:xfrm>
          <a:prstGeom prst="rect">
            <a:avLst/>
          </a:prstGeom>
          <a:noFill/>
          <a:ln>
            <a:miter lim="800000"/>
            <a:headEnd/>
            <a:tailEnd/>
          </a:ln>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effectLst/>
                <a:latin typeface="Arial" panose="020B0604020202020204" pitchFamily="34" charset="0"/>
                <a:cs typeface="Arial" panose="020B0604020202020204" pitchFamily="34" charset="0"/>
              </a:rPr>
              <a:t>Here are examples of ways to provide information in a guided style.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effectLst/>
                <a:latin typeface="Arial" panose="020B0604020202020204" pitchFamily="34" charset="0"/>
                <a:cs typeface="Arial" panose="020B0604020202020204" pitchFamily="34" charset="0"/>
              </a:rPr>
              <a:t>The goal is to provide the best instruction, while still giving a person ownership over their actions. If we try to solve people’s problems ourselves, they are not able to learn how to problem solve on their own.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effectLst/>
                <a:latin typeface="Arial" panose="020B0604020202020204" pitchFamily="34" charset="0"/>
                <a:cs typeface="Arial" panose="020B0604020202020204" pitchFamily="34" charset="0"/>
              </a:rPr>
              <a:t>When leaders do provide advice, certain things make it more likely that a Soldier will act on that information.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a:solidFill>
                  <a:schemeClr val="tx1"/>
                </a:solidFill>
                <a:effectLst/>
                <a:latin typeface="Arial" panose="020B0604020202020204" pitchFamily="34" charset="0"/>
                <a:cs typeface="Arial" panose="020B0604020202020204" pitchFamily="34" charset="0"/>
              </a:rPr>
              <a:t>Read each of the categories and examples: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a:solidFill>
                  <a:schemeClr val="tx1"/>
                </a:solidFill>
                <a:effectLst/>
                <a:latin typeface="Arial" panose="020B0604020202020204" pitchFamily="34" charset="0"/>
                <a:cs typeface="Arial" panose="020B0604020202020204" pitchFamily="34" charset="0"/>
              </a:rPr>
              <a:t>Ask for permission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a:solidFill>
                  <a:schemeClr val="tx1"/>
                </a:solidFill>
                <a:effectLst/>
                <a:latin typeface="Arial" panose="020B0604020202020204" pitchFamily="34" charset="0"/>
                <a:cs typeface="Arial" panose="020B0604020202020204" pitchFamily="34" charset="0"/>
              </a:rPr>
              <a:t>Preface with permission to disagree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a:solidFill>
                  <a:schemeClr val="tx1"/>
                </a:solidFill>
                <a:effectLst/>
                <a:latin typeface="Arial" panose="020B0604020202020204" pitchFamily="34" charset="0"/>
                <a:cs typeface="Arial" panose="020B0604020202020204" pitchFamily="34" charset="0"/>
              </a:rPr>
              <a:t>Give 2-3 options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a:solidFill>
                  <a:schemeClr val="tx1"/>
                </a:solidFill>
                <a:effectLst/>
                <a:latin typeface="Arial" panose="020B0604020202020204" pitchFamily="34" charset="0"/>
                <a:cs typeface="Arial" panose="020B0604020202020204" pitchFamily="34" charset="0"/>
              </a:rPr>
              <a:t>Emphasize personal choice</a:t>
            </a:r>
          </a:p>
          <a:p>
            <a:pPr marL="285750" indent="-285750" eaLnBrk="1" hangingPunct="1">
              <a:buFont typeface="Arial" panose="020B0604020202020204" pitchFamily="34" charset="0"/>
              <a:buChar char="•"/>
            </a:pPr>
            <a:r>
              <a:rPr lang="en-US" sz="1400" b="1" dirty="0">
                <a:latin typeface="Arial" panose="020B0604020202020204" pitchFamily="34" charset="0"/>
                <a:cs typeface="Arial" panose="020B0604020202020204" pitchFamily="34" charset="0"/>
              </a:rPr>
              <a:t>Ask: Why would these strategies make it easier for people to take our advice?</a:t>
            </a:r>
            <a:r>
              <a:rPr lang="en-US" sz="1400" dirty="0">
                <a:latin typeface="Arial" panose="020B0604020202020204" pitchFamily="34" charset="0"/>
                <a:cs typeface="Arial" panose="020B0604020202020204" pitchFamily="34" charset="0"/>
              </a:rPr>
              <a:t> Answers might include:</a:t>
            </a:r>
          </a:p>
          <a:p>
            <a:pPr marL="742950" lvl="1" indent="-285750" eaLnBrk="1" hangingPunct="1">
              <a:buFont typeface="Arial" panose="020B0604020202020204" pitchFamily="34" charset="0"/>
              <a:buChar char="•"/>
            </a:pPr>
            <a:r>
              <a:rPr lang="en-US" sz="1400" dirty="0">
                <a:latin typeface="Arial" panose="020B0604020202020204" pitchFamily="34" charset="0"/>
                <a:cs typeface="Arial" panose="020B0604020202020204" pitchFamily="34" charset="0"/>
              </a:rPr>
              <a:t>It doesn’t sound as pushy</a:t>
            </a:r>
          </a:p>
          <a:p>
            <a:pPr marL="742950" lvl="1" indent="-285750" eaLnBrk="1" hangingPunct="1">
              <a:buFont typeface="Arial" panose="020B0604020202020204" pitchFamily="34" charset="0"/>
              <a:buChar char="•"/>
            </a:pPr>
            <a:r>
              <a:rPr lang="en-US" sz="1400" dirty="0">
                <a:latin typeface="Arial" panose="020B0604020202020204" pitchFamily="34" charset="0"/>
                <a:cs typeface="Arial" panose="020B0604020202020204" pitchFamily="34" charset="0"/>
              </a:rPr>
              <a:t>People have more choice if they have a couple options</a:t>
            </a:r>
          </a:p>
          <a:p>
            <a:pPr marL="742950" lvl="1" indent="-285750" eaLnBrk="1" hangingPunct="1">
              <a:buFont typeface="Arial" panose="020B0604020202020204" pitchFamily="34" charset="0"/>
              <a:buChar char="•"/>
            </a:pPr>
            <a:r>
              <a:rPr lang="en-US" sz="1400" dirty="0">
                <a:latin typeface="Arial" panose="020B0604020202020204" pitchFamily="34" charset="0"/>
                <a:cs typeface="Arial" panose="020B0604020202020204" pitchFamily="34" charset="0"/>
              </a:rPr>
              <a:t>People have to work through what is the best course of action for them</a:t>
            </a:r>
          </a:p>
          <a:p>
            <a:pPr marL="285750" lvl="0" indent="-285750" eaLnBrk="1" hangingPunct="1">
              <a:buFont typeface="Arial" panose="020B0604020202020204" pitchFamily="34" charset="0"/>
              <a:buChar char="•"/>
            </a:pPr>
            <a:r>
              <a:rPr lang="en-US" sz="1400" b="1" dirty="0">
                <a:latin typeface="Arial" panose="020B0604020202020204" pitchFamily="34" charset="0"/>
                <a:cs typeface="Arial" panose="020B0604020202020204" pitchFamily="34" charset="0"/>
              </a:rPr>
              <a:t>Reflect what people are saying.</a:t>
            </a:r>
          </a:p>
          <a:p>
            <a:pPr marL="285750" indent="-285750" eaLnBrk="1" hangingPunct="1">
              <a:buFont typeface="Arial" panose="020B0604020202020204" pitchFamily="34" charset="0"/>
              <a:buChar char="•"/>
            </a:pPr>
            <a:r>
              <a:rPr lang="en-US" sz="1400" b="1" dirty="0">
                <a:latin typeface="Arial" panose="020B0604020202020204" pitchFamily="34" charset="0"/>
                <a:cs typeface="Arial" panose="020B0604020202020204" pitchFamily="34" charset="0"/>
              </a:rPr>
              <a:t>Ask: Under what circumstances would you skip these, and go right to giving advice or instruction? </a:t>
            </a:r>
            <a:r>
              <a:rPr lang="en-US" sz="1400" dirty="0">
                <a:latin typeface="Arial" panose="020B0604020202020204" pitchFamily="34" charset="0"/>
                <a:cs typeface="Arial" panose="020B0604020202020204" pitchFamily="34" charset="0"/>
              </a:rPr>
              <a:t>Answers might include:</a:t>
            </a:r>
          </a:p>
          <a:p>
            <a:pPr marL="742950" lvl="1" indent="-285750" eaLnBrk="1" hangingPunct="1">
              <a:buFont typeface="Arial" panose="020B0604020202020204" pitchFamily="34" charset="0"/>
              <a:buChar char="•"/>
            </a:pPr>
            <a:r>
              <a:rPr lang="en-US" sz="1400" dirty="0">
                <a:latin typeface="Arial" panose="020B0604020202020204" pitchFamily="34" charset="0"/>
                <a:cs typeface="Arial" panose="020B0604020202020204" pitchFamily="34" charset="0"/>
              </a:rPr>
              <a:t>If there’s an emergency situation, or if the information is very simple or narrow</a:t>
            </a:r>
          </a:p>
          <a:p>
            <a:pPr marL="742950" lvl="1" indent="-285750" eaLnBrk="1" hangingPunct="1">
              <a:buFont typeface="Arial" panose="020B0604020202020204" pitchFamily="34" charset="0"/>
              <a:buChar char="•"/>
            </a:pPr>
            <a:r>
              <a:rPr lang="en-US" sz="1400" dirty="0">
                <a:latin typeface="Arial" panose="020B0604020202020204" pitchFamily="34" charset="0"/>
                <a:cs typeface="Arial" panose="020B0604020202020204" pitchFamily="34" charset="0"/>
              </a:rPr>
              <a:t>If people are already motivated (for instance in the planning or action stage of change)</a:t>
            </a:r>
          </a:p>
          <a:p>
            <a:pPr marL="285750" lvl="0" indent="-285750" eaLnBrk="1" hangingPunct="1">
              <a:buFont typeface="Arial" panose="020B0604020202020204" pitchFamily="34" charset="0"/>
              <a:buChar char="•"/>
            </a:pPr>
            <a:r>
              <a:rPr lang="en-US" sz="1400" b="1" dirty="0">
                <a:latin typeface="Arial" panose="020B0604020202020204" pitchFamily="34" charset="0"/>
                <a:cs typeface="Arial" panose="020B0604020202020204" pitchFamily="34" charset="0"/>
              </a:rPr>
              <a:t>Reflect what people are saying.</a:t>
            </a:r>
          </a:p>
        </p:txBody>
      </p:sp>
    </p:spTree>
    <p:extLst>
      <p:ext uri="{BB962C8B-B14F-4D97-AF65-F5344CB8AC3E}">
        <p14:creationId xmlns:p14="http://schemas.microsoft.com/office/powerpoint/2010/main" val="330635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kern="1200" dirty="0">
                <a:solidFill>
                  <a:schemeClr val="tx1"/>
                </a:solidFill>
                <a:effectLst/>
                <a:latin typeface="Arial" panose="020B0604020202020204" pitchFamily="34" charset="0"/>
                <a:cs typeface="Arial" panose="020B0604020202020204" pitchFamily="34" charset="0"/>
              </a:rPr>
              <a:t>People who talk more specifically about a goal are more likely to achieve it.</a:t>
            </a:r>
          </a:p>
          <a:p>
            <a:pPr marL="171450" indent="-171450">
              <a:buFont typeface="Arial" panose="020B0604020202020204" pitchFamily="34" charset="0"/>
              <a:buChar char="•"/>
            </a:pPr>
            <a:r>
              <a:rPr lang="en-US" sz="1400" kern="1200" dirty="0">
                <a:solidFill>
                  <a:schemeClr val="tx1"/>
                </a:solidFill>
                <a:effectLst/>
                <a:latin typeface="Arial" panose="020B0604020202020204" pitchFamily="34" charset="0"/>
                <a:cs typeface="Arial" panose="020B0604020202020204" pitchFamily="34" charset="0"/>
              </a:rPr>
              <a:t>Goals should be Specific, Measurable, Attainable, Realistic, and Time bound (sometimes called “SMART” planning). </a:t>
            </a:r>
          </a:p>
          <a:p>
            <a:pPr marL="171450"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Read each of the Key Questions and Examples.</a:t>
            </a:r>
          </a:p>
          <a:p>
            <a:pPr marL="171450" indent="-171450">
              <a:buFont typeface="Arial" panose="020B0604020202020204" pitchFamily="34" charset="0"/>
              <a:buChar char="•"/>
            </a:pPr>
            <a:r>
              <a:rPr lang="en-US" sz="1400" kern="1200" dirty="0">
                <a:solidFill>
                  <a:schemeClr val="tx1"/>
                </a:solidFill>
                <a:effectLst/>
                <a:latin typeface="Arial" panose="020B0604020202020204" pitchFamily="34" charset="0"/>
                <a:cs typeface="Arial" panose="020B0604020202020204" pitchFamily="34" charset="0"/>
              </a:rPr>
              <a:t>If a Soldier has a large goal, it may help to break the goal into smaller, short-term steps that will increase the chance of success. </a:t>
            </a:r>
          </a:p>
          <a:p>
            <a:pPr marL="171450"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Ask: Why would talking about a goal this way make it more likely that someone would follow through? </a:t>
            </a:r>
            <a:r>
              <a:rPr lang="en-US" sz="1400" kern="1200" dirty="0">
                <a:solidFill>
                  <a:schemeClr val="tx1"/>
                </a:solidFill>
                <a:effectLst/>
                <a:latin typeface="Arial" panose="020B0604020202020204" pitchFamily="34" charset="0"/>
                <a:cs typeface="Arial" panose="020B0604020202020204" pitchFamily="34" charset="0"/>
              </a:rPr>
              <a:t>Answers might include:</a:t>
            </a:r>
          </a:p>
          <a:p>
            <a:pPr marL="628650" lvl="1" indent="-171450">
              <a:buFont typeface="Arial" panose="020B0604020202020204" pitchFamily="34" charset="0"/>
              <a:buChar char="•"/>
            </a:pPr>
            <a:r>
              <a:rPr lang="en-US" sz="1400" kern="1200" dirty="0">
                <a:solidFill>
                  <a:schemeClr val="tx1"/>
                </a:solidFill>
                <a:effectLst/>
                <a:latin typeface="Arial" panose="020B0604020202020204" pitchFamily="34" charset="0"/>
                <a:cs typeface="Arial" panose="020B0604020202020204" pitchFamily="34" charset="0"/>
              </a:rPr>
              <a:t>They’re thinking through the steps</a:t>
            </a:r>
          </a:p>
          <a:p>
            <a:pPr marL="628650" lvl="1" indent="-171450">
              <a:buFont typeface="Arial" panose="020B0604020202020204" pitchFamily="34" charset="0"/>
              <a:buChar char="•"/>
            </a:pPr>
            <a:r>
              <a:rPr lang="en-US" sz="1400" kern="1200" dirty="0">
                <a:solidFill>
                  <a:schemeClr val="tx1"/>
                </a:solidFill>
                <a:effectLst/>
                <a:latin typeface="Arial" panose="020B0604020202020204" pitchFamily="34" charset="0"/>
                <a:cs typeface="Arial" panose="020B0604020202020204" pitchFamily="34" charset="0"/>
              </a:rPr>
              <a:t>They’re talking about the benefit to them personally</a:t>
            </a:r>
          </a:p>
          <a:p>
            <a:pPr marL="628650" lvl="1" indent="-171450">
              <a:buFont typeface="Arial" panose="020B0604020202020204" pitchFamily="34" charset="0"/>
              <a:buChar char="•"/>
            </a:pPr>
            <a:r>
              <a:rPr lang="en-US" sz="1400" kern="1200" dirty="0">
                <a:solidFill>
                  <a:schemeClr val="tx1"/>
                </a:solidFill>
                <a:effectLst/>
                <a:latin typeface="Arial" panose="020B0604020202020204" pitchFamily="34" charset="0"/>
                <a:cs typeface="Arial" panose="020B0604020202020204" pitchFamily="34" charset="0"/>
              </a:rPr>
              <a:t>They’re committing to doing something.</a:t>
            </a:r>
          </a:p>
          <a:p>
            <a:pPr marL="171450" lvl="0" indent="-171450">
              <a:buFont typeface="Arial" panose="020B0604020202020204" pitchFamily="34" charset="0"/>
              <a:buChar char="•"/>
            </a:pPr>
            <a:r>
              <a:rPr lang="en-US" sz="1400" b="1" kern="1200" dirty="0">
                <a:solidFill>
                  <a:schemeClr val="tx1"/>
                </a:solidFill>
                <a:effectLst/>
                <a:latin typeface="Arial" panose="020B0604020202020204" pitchFamily="34" charset="0"/>
                <a:cs typeface="Arial" panose="020B0604020202020204" pitchFamily="34" charset="0"/>
              </a:rPr>
              <a:t>Reflect what people are saying.</a:t>
            </a:r>
          </a:p>
          <a:p>
            <a:pPr marL="628650" lvl="1"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0059A8D-7339-7A4C-9E8B-5ACB5C448041}" type="slidenum">
              <a:rPr lang="en-US" smtClean="0"/>
              <a:t>8</a:t>
            </a:fld>
            <a:endParaRPr lang="en-US"/>
          </a:p>
        </p:txBody>
      </p:sp>
    </p:spTree>
    <p:extLst>
      <p:ext uri="{BB962C8B-B14F-4D97-AF65-F5344CB8AC3E}">
        <p14:creationId xmlns:p14="http://schemas.microsoft.com/office/powerpoint/2010/main" val="2220855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latin typeface="Arial" panose="020B0604020202020204" pitchFamily="34" charset="0"/>
                <a:cs typeface="Arial" panose="020B0604020202020204" pitchFamily="34" charset="0"/>
              </a:rPr>
              <a:t>Ask:</a:t>
            </a:r>
            <a:r>
              <a:rPr lang="en-US" sz="1400" b="1" i="1" dirty="0">
                <a:latin typeface="Arial" panose="020B0604020202020204" pitchFamily="34" charset="0"/>
                <a:cs typeface="Arial" panose="020B0604020202020204" pitchFamily="34" charset="0"/>
              </a:rPr>
              <a:t> If a Soldier has this general goal (to improve PT), what are some questions you could ask to make it “SMART”? </a:t>
            </a:r>
            <a:r>
              <a:rPr lang="en-US" sz="1400" b="0" i="0" dirty="0">
                <a:latin typeface="Arial" panose="020B0604020202020204" pitchFamily="34" charset="0"/>
                <a:cs typeface="Arial" panose="020B0604020202020204" pitchFamily="34" charset="0"/>
              </a:rPr>
              <a:t>Answers might include: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dirty="0">
                <a:latin typeface="Arial" panose="020B0604020202020204" pitchFamily="34" charset="0"/>
                <a:cs typeface="Arial" panose="020B0604020202020204" pitchFamily="34" charset="0"/>
              </a:rPr>
              <a:t>Specific: What part of PT would you like to improve?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dirty="0">
                <a:latin typeface="Arial" panose="020B0604020202020204" pitchFamily="34" charset="0"/>
                <a:cs typeface="Arial" panose="020B0604020202020204" pitchFamily="34" charset="0"/>
              </a:rPr>
              <a:t>Measurable: By how much? How are you going to measure that?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dirty="0">
                <a:latin typeface="Arial" panose="020B0604020202020204" pitchFamily="34" charset="0"/>
                <a:cs typeface="Arial" panose="020B0604020202020204" pitchFamily="34" charset="0"/>
              </a:rPr>
              <a:t>Attainable: What resources would you need to accomplish that?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dirty="0">
                <a:latin typeface="Arial" panose="020B0604020202020204" pitchFamily="34" charset="0"/>
                <a:cs typeface="Arial" panose="020B0604020202020204" pitchFamily="34" charset="0"/>
              </a:rPr>
              <a:t>Realistic: Is that a reasonable goal given the amount and timeline?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0" dirty="0">
                <a:latin typeface="Arial" panose="020B0604020202020204" pitchFamily="34" charset="0"/>
                <a:cs typeface="Arial" panose="020B0604020202020204" pitchFamily="34" charset="0"/>
              </a:rPr>
              <a:t>Time-bound: By when?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0" dirty="0">
                <a:latin typeface="Arial" panose="020B0604020202020204" pitchFamily="34" charset="0"/>
                <a:cs typeface="Arial" panose="020B0604020202020204" pitchFamily="34" charset="0"/>
              </a:rPr>
              <a:t>Reflect what people are saying.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 </a:t>
            </a: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59A8D-7339-7A4C-9E8B-5ACB5C4480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103807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F5B626-FD0F-AC4A-8A0A-8603F96A147F}" type="datetimeFigureOut">
              <a:rPr lang="en-US" smtClean="0"/>
              <a:t>8/6/2024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32947BA-CC7F-914C-BF06-02C60B6E182B}" type="slidenum">
              <a:rPr lang="en-US" smtClean="0"/>
              <a:t>‹#›</a:t>
            </a:fld>
            <a:endParaRPr lang="en-US"/>
          </a:p>
        </p:txBody>
      </p:sp>
    </p:spTree>
    <p:extLst>
      <p:ext uri="{BB962C8B-B14F-4D97-AF65-F5344CB8AC3E}">
        <p14:creationId xmlns:p14="http://schemas.microsoft.com/office/powerpoint/2010/main" val="2674653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F5B626-FD0F-AC4A-8A0A-8603F96A147F}" type="datetimeFigureOut">
              <a:rPr lang="en-US" smtClean="0"/>
              <a:t>8/6/2024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947BA-CC7F-914C-BF06-02C60B6E182B}" type="slidenum">
              <a:rPr lang="en-US" smtClean="0"/>
              <a:t>‹#›</a:t>
            </a:fld>
            <a:endParaRPr lang="en-US"/>
          </a:p>
        </p:txBody>
      </p:sp>
    </p:spTree>
    <p:extLst>
      <p:ext uri="{BB962C8B-B14F-4D97-AF65-F5344CB8AC3E}">
        <p14:creationId xmlns:p14="http://schemas.microsoft.com/office/powerpoint/2010/main" val="3759541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F5B626-FD0F-AC4A-8A0A-8603F96A147F}" type="datetimeFigureOut">
              <a:rPr lang="en-US" smtClean="0"/>
              <a:t>8/6/2024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947BA-CC7F-914C-BF06-02C60B6E182B}" type="slidenum">
              <a:rPr lang="en-US" smtClean="0"/>
              <a:t>‹#›</a:t>
            </a:fld>
            <a:endParaRPr lang="en-US"/>
          </a:p>
        </p:txBody>
      </p:sp>
    </p:spTree>
    <p:extLst>
      <p:ext uri="{BB962C8B-B14F-4D97-AF65-F5344CB8AC3E}">
        <p14:creationId xmlns:p14="http://schemas.microsoft.com/office/powerpoint/2010/main" val="94091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F5B626-FD0F-AC4A-8A0A-8603F96A147F}" type="datetimeFigureOut">
              <a:rPr lang="en-US" smtClean="0"/>
              <a:t>8/6/2024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947BA-CC7F-914C-BF06-02C60B6E182B}" type="slidenum">
              <a:rPr lang="en-US" smtClean="0"/>
              <a:t>‹#›</a:t>
            </a:fld>
            <a:endParaRPr lang="en-US"/>
          </a:p>
        </p:txBody>
      </p:sp>
    </p:spTree>
    <p:extLst>
      <p:ext uri="{BB962C8B-B14F-4D97-AF65-F5344CB8AC3E}">
        <p14:creationId xmlns:p14="http://schemas.microsoft.com/office/powerpoint/2010/main" val="3647138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3BF5B626-FD0F-AC4A-8A0A-8603F96A147F}" type="datetimeFigureOut">
              <a:rPr lang="en-US" smtClean="0"/>
              <a:t>8/6/2024</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32947BA-CC7F-914C-BF06-02C60B6E182B}" type="slidenum">
              <a:rPr lang="en-US" smtClean="0"/>
              <a:t>‹#›</a:t>
            </a:fld>
            <a:endParaRPr lang="en-US"/>
          </a:p>
        </p:txBody>
      </p:sp>
    </p:spTree>
    <p:extLst>
      <p:ext uri="{BB962C8B-B14F-4D97-AF65-F5344CB8AC3E}">
        <p14:creationId xmlns:p14="http://schemas.microsoft.com/office/powerpoint/2010/main" val="1545928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F5B626-FD0F-AC4A-8A0A-8603F96A147F}" type="datetimeFigureOut">
              <a:rPr lang="en-US" smtClean="0"/>
              <a:t>8/6/2024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947BA-CC7F-914C-BF06-02C60B6E182B}" type="slidenum">
              <a:rPr lang="en-US" smtClean="0"/>
              <a:t>‹#›</a:t>
            </a:fld>
            <a:endParaRPr lang="en-US"/>
          </a:p>
        </p:txBody>
      </p:sp>
    </p:spTree>
    <p:extLst>
      <p:ext uri="{BB962C8B-B14F-4D97-AF65-F5344CB8AC3E}">
        <p14:creationId xmlns:p14="http://schemas.microsoft.com/office/powerpoint/2010/main" val="2826973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F5B626-FD0F-AC4A-8A0A-8603F96A147F}" type="datetimeFigureOut">
              <a:rPr lang="en-US" smtClean="0"/>
              <a:t>8/6/2024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2947BA-CC7F-914C-BF06-02C60B6E182B}"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10481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BF5B626-FD0F-AC4A-8A0A-8603F96A147F}" type="datetimeFigureOut">
              <a:rPr lang="en-US" smtClean="0"/>
              <a:t>8/6/2024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2947BA-CC7F-914C-BF06-02C60B6E182B}"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32914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5B626-FD0F-AC4A-8A0A-8603F96A147F}" type="datetimeFigureOut">
              <a:rPr lang="en-US" smtClean="0"/>
              <a:t>8/6/2024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2947BA-CC7F-914C-BF06-02C60B6E182B}" type="slidenum">
              <a:rPr lang="en-US" smtClean="0"/>
              <a:t>‹#›</a:t>
            </a:fld>
            <a:endParaRPr lang="en-US"/>
          </a:p>
        </p:txBody>
      </p:sp>
    </p:spTree>
    <p:extLst>
      <p:ext uri="{BB962C8B-B14F-4D97-AF65-F5344CB8AC3E}">
        <p14:creationId xmlns:p14="http://schemas.microsoft.com/office/powerpoint/2010/main" val="417908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F5B626-FD0F-AC4A-8A0A-8603F96A147F}" type="datetimeFigureOut">
              <a:rPr lang="en-US" smtClean="0"/>
              <a:t>8/6/2024</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32947BA-CC7F-914C-BF06-02C60B6E182B}" type="slidenum">
              <a:rPr lang="en-US" smtClean="0"/>
              <a:t>‹#›</a:t>
            </a:fld>
            <a:endParaRPr lang="en-US"/>
          </a:p>
        </p:txBody>
      </p:sp>
    </p:spTree>
    <p:extLst>
      <p:ext uri="{BB962C8B-B14F-4D97-AF65-F5344CB8AC3E}">
        <p14:creationId xmlns:p14="http://schemas.microsoft.com/office/powerpoint/2010/main" val="296435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F5B626-FD0F-AC4A-8A0A-8603F96A147F}" type="datetimeFigureOut">
              <a:rPr lang="en-US" smtClean="0"/>
              <a:t>8/6/2024</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32947BA-CC7F-914C-BF06-02C60B6E182B}" type="slidenum">
              <a:rPr lang="en-US" smtClean="0"/>
              <a:t>‹#›</a:t>
            </a:fld>
            <a:endParaRPr lang="en-US"/>
          </a:p>
        </p:txBody>
      </p:sp>
    </p:spTree>
    <p:extLst>
      <p:ext uri="{BB962C8B-B14F-4D97-AF65-F5344CB8AC3E}">
        <p14:creationId xmlns:p14="http://schemas.microsoft.com/office/powerpoint/2010/main" val="3712036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BF5B626-FD0F-AC4A-8A0A-8603F96A147F}" type="datetimeFigureOut">
              <a:rPr lang="en-US" smtClean="0"/>
              <a:t>8/6/2024</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32947BA-CC7F-914C-BF06-02C60B6E182B}" type="slidenum">
              <a:rPr lang="en-US" smtClean="0"/>
              <a:t>‹#›</a:t>
            </a:fld>
            <a:endParaRPr lang="en-US"/>
          </a:p>
        </p:txBody>
      </p:sp>
    </p:spTree>
    <p:extLst>
      <p:ext uri="{BB962C8B-B14F-4D97-AF65-F5344CB8AC3E}">
        <p14:creationId xmlns:p14="http://schemas.microsoft.com/office/powerpoint/2010/main" val="1919441156"/>
      </p:ext>
    </p:extLst>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3.wdp"/><Relationship Id="rId5" Type="http://schemas.openxmlformats.org/officeDocument/2006/relationships/image" Target="../media/image5.png"/><Relationship Id="rId4" Type="http://schemas.microsoft.com/office/2007/relationships/hdphoto" Target="../media/hdphoto2.wdp"/></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3.wdp"/></Relationships>
</file>

<file path=ppt/slides/_rels/slide11.xml.rels><?xml version="1.0" encoding="UTF-8" standalone="yes"?>
<Relationships xmlns="http://schemas.openxmlformats.org/package/2006/relationships"><Relationship Id="rId3" Type="http://schemas.openxmlformats.org/officeDocument/2006/relationships/hyperlink" Target="https://youtu.be/e6f5UqYtkk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png"/><Relationship Id="rId7" Type="http://schemas.openxmlformats.org/officeDocument/2006/relationships/diagramQuickStyle" Target="../diagrams/quickStyle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microsoft.com/office/2007/relationships/hdphoto" Target="../media/hdphoto2.wdp"/><Relationship Id="rId9" Type="http://schemas.microsoft.com/office/2007/relationships/diagramDrawing" Target="../diagrams/drawing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3.wdp"/></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2byzvkF7J60"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3.wdp"/></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youtu.be/I-gda2p5mZI"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3.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3.wd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id="{FF6B5813-D74F-BA47-B55B-D462494C526A}"/>
              </a:ext>
            </a:extLst>
          </p:cNvPr>
          <p:cNvSpPr>
            <a:spLocks noGrp="1"/>
          </p:cNvSpPr>
          <p:nvPr>
            <p:ph type="ctrTitle"/>
          </p:nvPr>
        </p:nvSpPr>
        <p:spPr>
          <a:xfrm>
            <a:off x="643467" y="643467"/>
            <a:ext cx="6516241" cy="5571066"/>
          </a:xfrm>
        </p:spPr>
        <p:txBody>
          <a:bodyPr>
            <a:normAutofit/>
          </a:bodyPr>
          <a:lstStyle/>
          <a:p>
            <a:pPr algn="r"/>
            <a:r>
              <a:rPr lang="en-US" sz="8800" dirty="0" err="1"/>
              <a:t>developmentalCounseling</a:t>
            </a:r>
            <a:r>
              <a:rPr lang="en-US" sz="8800" dirty="0"/>
              <a:t> interactions</a:t>
            </a:r>
          </a:p>
        </p:txBody>
      </p:sp>
      <p:sp>
        <p:nvSpPr>
          <p:cNvPr id="8" name="Rectangle 11">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02709" y="3388657"/>
            <a:ext cx="3657600"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9" name="Group 13">
            <a:extLst>
              <a:ext uri="{FF2B5EF4-FFF2-40B4-BE49-F238E27FC236}">
                <a16:creationId xmlns:a16="http://schemas.microsoft.com/office/drawing/2014/main" id="{FDB0A998-A5C6-45CB-ACF3-1CF6399202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33595" y="1903304"/>
            <a:ext cx="3051394" cy="3051388"/>
            <a:chOff x="7933595" y="1903304"/>
            <a:chExt cx="3051394" cy="3051388"/>
          </a:xfrm>
        </p:grpSpPr>
        <p:sp>
          <p:nvSpPr>
            <p:cNvPr id="11" name="Oval 14">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33595" y="1903304"/>
              <a:ext cx="3051394" cy="3051388"/>
            </a:xfrm>
            <a:prstGeom prst="ellipse">
              <a:avLst/>
            </a:prstGeom>
            <a:blipFill dpi="0" rotWithShape="1">
              <a:blip r:embed="rId5">
                <a:duotone>
                  <a:schemeClr val="accent1">
                    <a:shade val="45000"/>
                    <a:satMod val="135000"/>
                  </a:schemeClr>
                  <a:prstClr val="white"/>
                </a:duotone>
                <a:extLst>
                  <a:ext uri="{BEBA8EAE-BF5A-486C-A8C5-ECC9F3942E4B}">
                    <a14:imgProps xmlns:a14="http://schemas.microsoft.com/office/drawing/2010/main">
                      <a14:imgLayer r:embed="rId6">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5">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95024" y="2064730"/>
              <a:ext cx="2728540" cy="2728536"/>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5" name="Subtitle 4">
            <a:extLst>
              <a:ext uri="{FF2B5EF4-FFF2-40B4-BE49-F238E27FC236}">
                <a16:creationId xmlns:a16="http://schemas.microsoft.com/office/drawing/2014/main" id="{953A29E2-82EE-D543-A340-F1D118214F8C}"/>
              </a:ext>
            </a:extLst>
          </p:cNvPr>
          <p:cNvSpPr>
            <a:spLocks noGrp="1"/>
          </p:cNvSpPr>
          <p:nvPr>
            <p:ph type="subTitle" idx="1"/>
          </p:nvPr>
        </p:nvSpPr>
        <p:spPr>
          <a:xfrm>
            <a:off x="8095025" y="2064730"/>
            <a:ext cx="2728540" cy="2728536"/>
          </a:xfrm>
        </p:spPr>
        <p:txBody>
          <a:bodyPr anchor="ctr">
            <a:normAutofit/>
          </a:bodyPr>
          <a:lstStyle/>
          <a:p>
            <a:pPr algn="ctr"/>
            <a:r>
              <a:rPr lang="en-US" sz="2400" dirty="0">
                <a:solidFill>
                  <a:srgbClr val="FFFFFF"/>
                </a:solidFill>
              </a:rPr>
              <a:t>Module 6</a:t>
            </a:r>
          </a:p>
        </p:txBody>
      </p:sp>
    </p:spTree>
    <p:extLst>
      <p:ext uri="{BB962C8B-B14F-4D97-AF65-F5344CB8AC3E}">
        <p14:creationId xmlns:p14="http://schemas.microsoft.com/office/powerpoint/2010/main" val="12176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21" name="Group 20">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2" name="Oval 21">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3" name="Oval 2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36F0058C-AD1D-8340-A43D-54B68EEB5ED7}"/>
              </a:ext>
            </a:extLst>
          </p:cNvPr>
          <p:cNvSpPr>
            <a:spLocks noGrp="1"/>
          </p:cNvSpPr>
          <p:nvPr>
            <p:ph type="title"/>
          </p:nvPr>
        </p:nvSpPr>
        <p:spPr>
          <a:xfrm>
            <a:off x="1490145" y="2376862"/>
            <a:ext cx="2640646" cy="2104273"/>
          </a:xfrm>
          <a:noFill/>
        </p:spPr>
        <p:txBody>
          <a:bodyPr>
            <a:normAutofit/>
          </a:bodyPr>
          <a:lstStyle/>
          <a:p>
            <a:pPr algn="ctr"/>
            <a:r>
              <a:rPr lang="en-US" sz="2800">
                <a:solidFill>
                  <a:srgbClr val="FFFFFF"/>
                </a:solidFill>
              </a:rPr>
              <a:t>Soldier Says: </a:t>
            </a:r>
            <a:r>
              <a:rPr lang="en-US" sz="2800" i="1">
                <a:solidFill>
                  <a:srgbClr val="FFFFFF"/>
                </a:solidFill>
              </a:rPr>
              <a:t>“I’ve got to lose some weight. Maybe five pounds.”</a:t>
            </a:r>
            <a:endParaRPr lang="en-US" sz="2800">
              <a:solidFill>
                <a:srgbClr val="FFFFFF"/>
              </a:solidFill>
            </a:endParaRPr>
          </a:p>
        </p:txBody>
      </p:sp>
      <p:sp>
        <p:nvSpPr>
          <p:cNvPr id="25" name="Rectangle 2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F84F3462-F566-7242-BC96-BC45B51EC861}"/>
              </a:ext>
            </a:extLst>
          </p:cNvPr>
          <p:cNvSpPr>
            <a:spLocks noGrp="1"/>
          </p:cNvSpPr>
          <p:nvPr>
            <p:ph idx="1"/>
          </p:nvPr>
        </p:nvSpPr>
        <p:spPr>
          <a:xfrm>
            <a:off x="6081089" y="725394"/>
            <a:ext cx="5142658" cy="5407212"/>
          </a:xfrm>
        </p:spPr>
        <p:txBody>
          <a:bodyPr anchor="ctr">
            <a:normAutofit/>
          </a:bodyPr>
          <a:lstStyle/>
          <a:p>
            <a:pPr marL="0" indent="0">
              <a:buNone/>
            </a:pPr>
            <a:r>
              <a:rPr lang="en-US" sz="3200" dirty="0"/>
              <a:t>What questions could you ask to make this goal…</a:t>
            </a:r>
          </a:p>
          <a:p>
            <a:r>
              <a:rPr lang="en-US" sz="3200" dirty="0"/>
              <a:t>Specific</a:t>
            </a:r>
          </a:p>
          <a:p>
            <a:r>
              <a:rPr lang="en-US" sz="3200" dirty="0"/>
              <a:t>Measurable</a:t>
            </a:r>
          </a:p>
          <a:p>
            <a:r>
              <a:rPr lang="en-US" sz="3200" dirty="0"/>
              <a:t>Attainable</a:t>
            </a:r>
          </a:p>
          <a:p>
            <a:r>
              <a:rPr lang="en-US" sz="3200" dirty="0"/>
              <a:t>Realistic</a:t>
            </a:r>
          </a:p>
          <a:p>
            <a:r>
              <a:rPr lang="en-US" sz="3200" dirty="0"/>
              <a:t>Time-bound</a:t>
            </a:r>
          </a:p>
        </p:txBody>
      </p:sp>
    </p:spTree>
    <p:extLst>
      <p:ext uri="{BB962C8B-B14F-4D97-AF65-F5344CB8AC3E}">
        <p14:creationId xmlns:p14="http://schemas.microsoft.com/office/powerpoint/2010/main" val="3301972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FB624-5BEE-4540-902E-468B5F97E7FC}"/>
              </a:ext>
            </a:extLst>
          </p:cNvPr>
          <p:cNvSpPr>
            <a:spLocks noGrp="1"/>
          </p:cNvSpPr>
          <p:nvPr>
            <p:ph type="title"/>
          </p:nvPr>
        </p:nvSpPr>
        <p:spPr>
          <a:xfrm>
            <a:off x="838200" y="365125"/>
            <a:ext cx="10515600" cy="5934075"/>
          </a:xfrm>
        </p:spPr>
        <p:txBody>
          <a:bodyPr>
            <a:normAutofit/>
          </a:bodyPr>
          <a:lstStyle/>
          <a:p>
            <a:pPr algn="ctr"/>
            <a:r>
              <a:rPr lang="en-US" sz="5400" dirty="0"/>
              <a:t>Example:</a:t>
            </a:r>
            <a:br>
              <a:rPr lang="en-US" sz="5400" dirty="0"/>
            </a:br>
            <a:r>
              <a:rPr lang="en-US" sz="5400" dirty="0"/>
              <a:t>Effective de-escalation and planning</a:t>
            </a:r>
          </a:p>
        </p:txBody>
      </p:sp>
      <p:sp>
        <p:nvSpPr>
          <p:cNvPr id="4" name="TextBox 3">
            <a:extLst>
              <a:ext uri="{FF2B5EF4-FFF2-40B4-BE49-F238E27FC236}">
                <a16:creationId xmlns:a16="http://schemas.microsoft.com/office/drawing/2014/main" id="{DD5183EC-47D0-E217-D545-5E97D2C80C24}"/>
              </a:ext>
            </a:extLst>
          </p:cNvPr>
          <p:cNvSpPr txBox="1"/>
          <p:nvPr/>
        </p:nvSpPr>
        <p:spPr>
          <a:xfrm>
            <a:off x="3048000" y="4387334"/>
            <a:ext cx="6096000" cy="369332"/>
          </a:xfrm>
          <a:prstGeom prst="rect">
            <a:avLst/>
          </a:prstGeom>
          <a:noFill/>
        </p:spPr>
        <p:txBody>
          <a:bodyPr wrap="square">
            <a:spAutoFit/>
          </a:bodyPr>
          <a:lstStyle/>
          <a:p>
            <a:pPr algn="ctr"/>
            <a:r>
              <a:rPr lang="en-US" sz="1800" dirty="0">
                <a:effectLst/>
                <a:latin typeface="Aptos" panose="020B0004020202020204" pitchFamily="34" charset="0"/>
                <a:ea typeface="Aptos" panose="020B0004020202020204" pitchFamily="34" charset="0"/>
                <a:cs typeface="Times New Roman" panose="02020603050405020304" pitchFamily="18" charset="0"/>
                <a:hlinkClick r:id="rId3"/>
              </a:rPr>
              <a:t>https://youtu.be/e6f5UqYtkkc</a:t>
            </a:r>
            <a:r>
              <a:rPr lang="en-US" sz="1800" dirty="0">
                <a:effectLst/>
                <a:latin typeface="Aptos" panose="020B0004020202020204" pitchFamily="34" charset="0"/>
                <a:ea typeface="Aptos" panose="020B0004020202020204" pitchFamily="34" charset="0"/>
                <a:cs typeface="Times New Roman" panose="02020603050405020304" pitchFamily="18" charset="0"/>
              </a:rPr>
              <a:t> </a:t>
            </a:r>
            <a:r>
              <a:rPr lang="en-US" dirty="0">
                <a:effectLst/>
              </a:rPr>
              <a:t> </a:t>
            </a:r>
            <a:endParaRPr lang="en-US" dirty="0"/>
          </a:p>
        </p:txBody>
      </p:sp>
    </p:spTree>
    <p:extLst>
      <p:ext uri="{BB962C8B-B14F-4D97-AF65-F5344CB8AC3E}">
        <p14:creationId xmlns:p14="http://schemas.microsoft.com/office/powerpoint/2010/main" val="2108823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3B83C-18E7-2AE8-F1B2-F67FFB64E07F}"/>
              </a:ext>
            </a:extLst>
          </p:cNvPr>
          <p:cNvSpPr>
            <a:spLocks noGrp="1"/>
          </p:cNvSpPr>
          <p:nvPr>
            <p:ph type="title"/>
          </p:nvPr>
        </p:nvSpPr>
        <p:spPr>
          <a:xfrm>
            <a:off x="1069848" y="484632"/>
            <a:ext cx="10058400" cy="5687568"/>
          </a:xfrm>
        </p:spPr>
        <p:txBody>
          <a:bodyPr>
            <a:normAutofit/>
          </a:bodyPr>
          <a:lstStyle/>
          <a:p>
            <a:pPr algn="ctr"/>
            <a:r>
              <a:rPr lang="en-US" i="1" dirty="0"/>
              <a:t>How did the NCO demonstrate good listening and move the conversation towards A Solution?</a:t>
            </a:r>
          </a:p>
        </p:txBody>
      </p:sp>
    </p:spTree>
    <p:extLst>
      <p:ext uri="{BB962C8B-B14F-4D97-AF65-F5344CB8AC3E}">
        <p14:creationId xmlns:p14="http://schemas.microsoft.com/office/powerpoint/2010/main" val="2373612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4511898"/>
            <a:ext cx="10058400" cy="1609344"/>
          </a:xfrm>
        </p:spPr>
        <p:txBody>
          <a:bodyPr>
            <a:normAutofit/>
          </a:bodyPr>
          <a:lstStyle/>
          <a:p>
            <a:pPr algn="ctr"/>
            <a:r>
              <a:rPr lang="en-US" dirty="0"/>
              <a:t>Counseling enhancement tool (CET)</a:t>
            </a:r>
          </a:p>
        </p:txBody>
      </p:sp>
      <p:sp>
        <p:nvSpPr>
          <p:cNvPr id="24" name="Rectangle 23">
            <a:extLst>
              <a:ext uri="{FF2B5EF4-FFF2-40B4-BE49-F238E27FC236}">
                <a16:creationId xmlns:a16="http://schemas.microsoft.com/office/drawing/2014/main" id="{7F436110-A18F-4051-A35C-BC7FA676B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4431215"/>
            <a:ext cx="10058400"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aphicFrame>
        <p:nvGraphicFramePr>
          <p:cNvPr id="19" name="Content Placeholder 4">
            <a:extLst>
              <a:ext uri="{FF2B5EF4-FFF2-40B4-BE49-F238E27FC236}">
                <a16:creationId xmlns:a16="http://schemas.microsoft.com/office/drawing/2014/main" id="{E66F9CFA-06D7-47D7-98CE-7F1E871B879B}"/>
              </a:ext>
            </a:extLst>
          </p:cNvPr>
          <p:cNvGraphicFramePr>
            <a:graphicFrameLocks noGrp="1"/>
          </p:cNvGraphicFramePr>
          <p:nvPr>
            <p:ph idx="1"/>
          </p:nvPr>
        </p:nvGraphicFramePr>
        <p:xfrm>
          <a:off x="1069975" y="642937"/>
          <a:ext cx="10058400" cy="345240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349755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F27F50DB-BA3A-B649-A7C6-2705BE929E7E}"/>
              </a:ext>
            </a:extLst>
          </p:cNvPr>
          <p:cNvGraphicFramePr/>
          <p:nvPr/>
        </p:nvGraphicFramePr>
        <p:xfrm>
          <a:off x="1547447" y="339970"/>
          <a:ext cx="9331568" cy="59787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88845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ext&#10;&#10;Description automatically generated">
            <a:extLst>
              <a:ext uri="{FF2B5EF4-FFF2-40B4-BE49-F238E27FC236}">
                <a16:creationId xmlns:a16="http://schemas.microsoft.com/office/drawing/2014/main" id="{C93CB1B3-F4C0-AC4A-9B0A-8B5CE00D2370}"/>
              </a:ext>
            </a:extLst>
          </p:cNvPr>
          <p:cNvPicPr>
            <a:picLocks noGrp="1" noChangeAspect="1"/>
          </p:cNvPicPr>
          <p:nvPr>
            <p:ph idx="1"/>
          </p:nvPr>
        </p:nvPicPr>
        <p:blipFill rotWithShape="1">
          <a:blip r:embed="rId3"/>
          <a:srcRect l="2944" t="7327" r="4097"/>
          <a:stretch/>
        </p:blipFill>
        <p:spPr>
          <a:xfrm>
            <a:off x="696687" y="372251"/>
            <a:ext cx="4717144" cy="6085788"/>
          </a:xfrm>
          <a:ln>
            <a:solidFill>
              <a:schemeClr val="tx1"/>
            </a:solidFill>
          </a:ln>
        </p:spPr>
      </p:pic>
      <p:sp>
        <p:nvSpPr>
          <p:cNvPr id="13" name="TextBox 12">
            <a:extLst>
              <a:ext uri="{FF2B5EF4-FFF2-40B4-BE49-F238E27FC236}">
                <a16:creationId xmlns:a16="http://schemas.microsoft.com/office/drawing/2014/main" id="{500C8C0B-EB14-AB48-8480-FAEF8AD3E7A6}"/>
              </a:ext>
            </a:extLst>
          </p:cNvPr>
          <p:cNvSpPr txBox="1"/>
          <p:nvPr/>
        </p:nvSpPr>
        <p:spPr>
          <a:xfrm>
            <a:off x="6208486" y="711200"/>
            <a:ext cx="5442857" cy="563231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D34817"/>
                </a:solidFill>
                <a:effectLst/>
                <a:uLnTx/>
                <a:uFillTx/>
                <a:latin typeface="Rockwell" panose="02060603020205020403"/>
                <a:ea typeface="+mn-ea"/>
                <a:cs typeface="+mn-cs"/>
              </a:rPr>
              <a:t>Before the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Rockwell" panose="02060603020205020403"/>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3000" b="0" i="0" u="none" strike="noStrike" kern="1200" cap="none" spc="0" normalizeH="0" baseline="0" noProof="0" dirty="0">
                <a:ln>
                  <a:noFill/>
                </a:ln>
                <a:solidFill>
                  <a:prstClr val="black"/>
                </a:solidFill>
                <a:effectLst/>
                <a:uLnTx/>
                <a:uFillTx/>
                <a:latin typeface="Rockwell" panose="02060603020205020403"/>
                <a:ea typeface="+mn-ea"/>
                <a:cs typeface="+mn-cs"/>
              </a:rPr>
              <a:t>Ask Soldier to complete Soldier version</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3000" b="0" i="0" u="none" strike="noStrike" kern="1200" cap="none" spc="0" normalizeH="0" baseline="0" noProof="0" dirty="0">
                <a:ln>
                  <a:noFill/>
                </a:ln>
                <a:solidFill>
                  <a:prstClr val="black"/>
                </a:solidFill>
                <a:effectLst/>
                <a:uLnTx/>
                <a:uFillTx/>
                <a:latin typeface="Rockwell" panose="02060603020205020403"/>
                <a:ea typeface="+mn-ea"/>
                <a:cs typeface="+mn-cs"/>
              </a:rPr>
              <a:t>Give Sustain/Improve rating for each area (Section A)</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3000" b="0" i="0" u="none" strike="noStrike" kern="1200" cap="none" spc="0" normalizeH="0" baseline="0" noProof="0" dirty="0">
                <a:ln>
                  <a:noFill/>
                </a:ln>
                <a:solidFill>
                  <a:prstClr val="black"/>
                </a:solidFill>
                <a:effectLst/>
                <a:uLnTx/>
                <a:uFillTx/>
                <a:latin typeface="Rockwell" panose="02060603020205020403"/>
                <a:ea typeface="+mn-ea"/>
                <a:cs typeface="+mn-cs"/>
              </a:rPr>
              <a:t>Make notes about Soldier’s behavior, including areas of strength and opportunities for growth (Section B)</a:t>
            </a:r>
          </a:p>
        </p:txBody>
      </p:sp>
    </p:spTree>
    <p:extLst>
      <p:ext uri="{BB962C8B-B14F-4D97-AF65-F5344CB8AC3E}">
        <p14:creationId xmlns:p14="http://schemas.microsoft.com/office/powerpoint/2010/main" val="3547158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500C8C0B-EB14-AB48-8480-FAEF8AD3E7A6}"/>
              </a:ext>
            </a:extLst>
          </p:cNvPr>
          <p:cNvSpPr txBox="1"/>
          <p:nvPr/>
        </p:nvSpPr>
        <p:spPr>
          <a:xfrm>
            <a:off x="6149702" y="326570"/>
            <a:ext cx="5515429" cy="61555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srgbClr val="D34817"/>
                </a:solidFill>
                <a:effectLst/>
                <a:uLnTx/>
                <a:uFillTx/>
                <a:latin typeface="Rockwell" panose="02060603020205020403"/>
                <a:ea typeface="+mn-ea"/>
                <a:cs typeface="+mn-cs"/>
              </a:rPr>
              <a:t>During the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Rockwell" panose="02060603020205020403"/>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Rockwell" panose="02060603020205020403"/>
                <a:ea typeface="+mn-ea"/>
                <a:cs typeface="+mn-cs"/>
              </a:rPr>
              <a:t>Use questions to elicit</a:t>
            </a:r>
            <a:r>
              <a:rPr kumimoji="0" lang="en-US" sz="2800" b="0" i="1" u="none" strike="noStrike" kern="1200" cap="none" spc="0" normalizeH="0" baseline="0" noProof="0" dirty="0">
                <a:ln>
                  <a:noFill/>
                </a:ln>
                <a:solidFill>
                  <a:prstClr val="black"/>
                </a:solidFill>
                <a:effectLst/>
                <a:uLnTx/>
                <a:uFillTx/>
                <a:latin typeface="Rockwell" panose="02060603020205020403"/>
                <a:ea typeface="+mn-ea"/>
                <a:cs typeface="+mn-cs"/>
              </a:rPr>
              <a:t> </a:t>
            </a:r>
            <a:r>
              <a:rPr kumimoji="0" lang="en-US" sz="2800" b="0" i="0" u="none" strike="noStrike" kern="1200" cap="none" spc="0" normalizeH="0" baseline="0" noProof="0" dirty="0">
                <a:ln>
                  <a:noFill/>
                </a:ln>
                <a:solidFill>
                  <a:prstClr val="black"/>
                </a:solidFill>
                <a:effectLst/>
                <a:uLnTx/>
                <a:uFillTx/>
                <a:latin typeface="Rockwell" panose="02060603020205020403"/>
                <a:ea typeface="+mn-ea"/>
                <a:cs typeface="+mn-cs"/>
              </a:rPr>
              <a:t>Soldier’s input on % met in each area (Section C). Reflect and summarize</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Rockwell" panose="02060603020205020403"/>
                <a:ea typeface="+mn-ea"/>
                <a:cs typeface="+mn-cs"/>
              </a:rPr>
              <a:t>Share observations and elicit Soldier input, with a focus on areas of strength </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Rockwell" panose="02060603020205020403"/>
                <a:ea typeface="+mn-ea"/>
                <a:cs typeface="+mn-cs"/>
              </a:rPr>
              <a:t>Use questions and reflections to negotiate SMART goals, barriers and resources (Question 8)</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Rockwell" panose="02060603020205020403"/>
                <a:ea typeface="+mn-ea"/>
                <a:cs typeface="+mn-cs"/>
              </a:rPr>
              <a:t>Summarize the interaction</a:t>
            </a:r>
          </a:p>
        </p:txBody>
      </p:sp>
      <p:pic>
        <p:nvPicPr>
          <p:cNvPr id="5" name="Content Placeholder 4" descr="Text&#10;&#10;Description automatically generated">
            <a:extLst>
              <a:ext uri="{FF2B5EF4-FFF2-40B4-BE49-F238E27FC236}">
                <a16:creationId xmlns:a16="http://schemas.microsoft.com/office/drawing/2014/main" id="{89D31938-7911-C940-98C8-8274D72F498D}"/>
              </a:ext>
            </a:extLst>
          </p:cNvPr>
          <p:cNvPicPr>
            <a:picLocks noGrp="1" noChangeAspect="1"/>
          </p:cNvPicPr>
          <p:nvPr>
            <p:ph idx="1"/>
          </p:nvPr>
        </p:nvPicPr>
        <p:blipFill rotWithShape="1">
          <a:blip r:embed="rId3"/>
          <a:srcRect l="5310" t="6063" r="7305"/>
          <a:stretch/>
        </p:blipFill>
        <p:spPr>
          <a:xfrm>
            <a:off x="711199" y="326570"/>
            <a:ext cx="4397829" cy="6117994"/>
          </a:xfrm>
          <a:ln>
            <a:solidFill>
              <a:schemeClr val="tx1"/>
            </a:solidFill>
          </a:ln>
        </p:spPr>
      </p:pic>
    </p:spTree>
    <p:extLst>
      <p:ext uri="{BB962C8B-B14F-4D97-AF65-F5344CB8AC3E}">
        <p14:creationId xmlns:p14="http://schemas.microsoft.com/office/powerpoint/2010/main" val="3030978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500C8C0B-EB14-AB48-8480-FAEF8AD3E7A6}"/>
              </a:ext>
            </a:extLst>
          </p:cNvPr>
          <p:cNvSpPr txBox="1"/>
          <p:nvPr/>
        </p:nvSpPr>
        <p:spPr>
          <a:xfrm>
            <a:off x="5555342" y="546392"/>
            <a:ext cx="5515429" cy="57554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srgbClr val="D34817"/>
                </a:solidFill>
                <a:effectLst/>
                <a:uLnTx/>
                <a:uFillTx/>
                <a:latin typeface="Rockwell" panose="02060603020205020403"/>
                <a:ea typeface="+mn-ea"/>
                <a:cs typeface="+mn-cs"/>
              </a:rPr>
              <a:t>Example:</a:t>
            </a:r>
            <a:endParaRPr kumimoji="0" lang="en-US" sz="2000" b="1" i="0" u="none" strike="noStrike" kern="1200" cap="none" spc="0" normalizeH="0" baseline="0" noProof="0" dirty="0">
              <a:ln>
                <a:noFill/>
              </a:ln>
              <a:solidFill>
                <a:srgbClr val="D34817"/>
              </a:solidFill>
              <a:effectLst/>
              <a:uLnTx/>
              <a:uFillTx/>
              <a:latin typeface="Rockwell" panose="02060603020205020403"/>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1" u="none" strike="noStrike" kern="1200" cap="none" spc="0" normalizeH="0" baseline="0" noProof="0" dirty="0">
                <a:ln>
                  <a:noFill/>
                </a:ln>
                <a:solidFill>
                  <a:prstClr val="black"/>
                </a:solidFill>
                <a:effectLst/>
                <a:uLnTx/>
                <a:uFillTx/>
                <a:latin typeface="Rockwell" panose="02060603020205020403"/>
                <a:ea typeface="+mn-ea"/>
                <a:cs typeface="+mn-cs"/>
              </a:rPr>
              <a:t>How often do you believe you’ve met this expectation? </a:t>
            </a:r>
            <a:r>
              <a:rPr kumimoji="0" lang="en-US" sz="2200" b="0" i="0" u="none" strike="noStrike" kern="1200" cap="none" spc="0" normalizeH="0" baseline="0" noProof="0" dirty="0">
                <a:ln>
                  <a:noFill/>
                </a:ln>
                <a:solidFill>
                  <a:prstClr val="black"/>
                </a:solidFill>
                <a:effectLst/>
                <a:uLnTx/>
                <a:uFillTx/>
                <a:latin typeface="Rockwell" panose="02060603020205020403"/>
                <a:ea typeface="+mn-ea"/>
                <a:cs typeface="+mn-cs"/>
              </a:rPr>
              <a:t>[Open Question]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1" u="none" strike="noStrike" kern="1200" cap="none" spc="0" normalizeH="0" baseline="0" noProof="0" dirty="0">
                <a:ln>
                  <a:noFill/>
                </a:ln>
                <a:solidFill>
                  <a:prstClr val="black"/>
                </a:solidFill>
                <a:effectLst/>
                <a:uLnTx/>
                <a:uFillTx/>
                <a:latin typeface="Rockwell" panose="02060603020205020403"/>
                <a:ea typeface="+mn-ea"/>
                <a:cs typeface="+mn-cs"/>
              </a:rPr>
              <a:t>So you think</a:t>
            </a:r>
            <a:r>
              <a:rPr kumimoji="0" lang="en-US" sz="2200" b="0" i="0" u="none" strike="noStrike" kern="1200" cap="none" spc="0" normalizeH="0" baseline="0" noProof="0" dirty="0">
                <a:ln>
                  <a:noFill/>
                </a:ln>
                <a:solidFill>
                  <a:prstClr val="black"/>
                </a:solidFill>
                <a:effectLst/>
                <a:uLnTx/>
                <a:uFillTx/>
                <a:latin typeface="Rockwell" panose="02060603020205020403"/>
                <a:ea typeface="+mn-ea"/>
                <a:cs typeface="+mn-cs"/>
              </a:rPr>
              <a:t>… [Reflection]. </a:t>
            </a:r>
            <a:r>
              <a:rPr kumimoji="0" lang="en-US" sz="2200" b="0" i="1" u="none" strike="noStrike" kern="1200" cap="none" spc="0" normalizeH="0" baseline="0" noProof="0" dirty="0">
                <a:ln>
                  <a:noFill/>
                </a:ln>
                <a:solidFill>
                  <a:prstClr val="black"/>
                </a:solidFill>
                <a:effectLst/>
                <a:uLnTx/>
                <a:uFillTx/>
                <a:latin typeface="Rockwell" panose="02060603020205020403"/>
                <a:ea typeface="+mn-ea"/>
                <a:cs typeface="+mn-cs"/>
              </a:rPr>
              <a:t>From my perspective I might add… </a:t>
            </a:r>
            <a:r>
              <a:rPr kumimoji="0" lang="en-US" sz="2200" b="0" i="0" u="none" strike="noStrike" kern="1200" cap="none" spc="0" normalizeH="0" baseline="0" noProof="0" dirty="0">
                <a:ln>
                  <a:noFill/>
                </a:ln>
                <a:solidFill>
                  <a:prstClr val="black"/>
                </a:solidFill>
                <a:effectLst/>
                <a:uLnTx/>
                <a:uFillTx/>
                <a:latin typeface="Rockwell" panose="02060603020205020403"/>
                <a:ea typeface="+mn-ea"/>
                <a:cs typeface="+mn-cs"/>
              </a:rPr>
              <a:t>[Information]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1" u="none" strike="noStrike" kern="1200" cap="none" spc="0" normalizeH="0" baseline="0" noProof="0" dirty="0">
                <a:ln>
                  <a:noFill/>
                </a:ln>
                <a:solidFill>
                  <a:prstClr val="black"/>
                </a:solidFill>
                <a:effectLst/>
                <a:uLnTx/>
                <a:uFillTx/>
                <a:latin typeface="Rockwell" panose="02060603020205020403"/>
                <a:ea typeface="+mn-ea"/>
                <a:cs typeface="+mn-cs"/>
              </a:rPr>
              <a:t>What are some areas for improvement from your perspective? What would it take to improve by 5 or 10%? </a:t>
            </a:r>
            <a:r>
              <a:rPr kumimoji="0" lang="en-US" sz="2200" b="0" i="0" u="none" strike="noStrike" kern="1200" cap="none" spc="0" normalizeH="0" baseline="0" noProof="0" dirty="0">
                <a:ln>
                  <a:noFill/>
                </a:ln>
                <a:solidFill>
                  <a:prstClr val="black"/>
                </a:solidFill>
                <a:effectLst/>
                <a:uLnTx/>
                <a:uFillTx/>
                <a:latin typeface="Rockwell" panose="02060603020205020403"/>
                <a:ea typeface="+mn-ea"/>
                <a:cs typeface="+mn-cs"/>
              </a:rPr>
              <a:t>[Open Question]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1" u="none" strike="noStrike" kern="1200" cap="none" spc="0" normalizeH="0" baseline="0" noProof="0" dirty="0">
                <a:ln>
                  <a:noFill/>
                </a:ln>
                <a:solidFill>
                  <a:prstClr val="black"/>
                </a:solidFill>
                <a:effectLst/>
                <a:uLnTx/>
                <a:uFillTx/>
                <a:latin typeface="Rockwell" panose="02060603020205020403"/>
                <a:ea typeface="+mn-ea"/>
                <a:cs typeface="+mn-cs"/>
              </a:rPr>
              <a:t>That’s a good idea to…</a:t>
            </a:r>
            <a:r>
              <a:rPr kumimoji="0" lang="en-US" sz="2200" b="0" i="0" u="none" strike="noStrike" kern="1200" cap="none" spc="0" normalizeH="0" baseline="0" noProof="0" dirty="0">
                <a:ln>
                  <a:noFill/>
                </a:ln>
                <a:solidFill>
                  <a:prstClr val="black"/>
                </a:solidFill>
                <a:effectLst/>
                <a:uLnTx/>
                <a:uFillTx/>
                <a:latin typeface="Rockwell" panose="02060603020205020403"/>
                <a:ea typeface="+mn-ea"/>
                <a:cs typeface="+mn-cs"/>
              </a:rPr>
              <a:t> [Affirm]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1" u="none" strike="noStrike" kern="1200" cap="none" spc="0" normalizeH="0" baseline="0" noProof="0" dirty="0">
                <a:ln>
                  <a:noFill/>
                </a:ln>
                <a:solidFill>
                  <a:prstClr val="black"/>
                </a:solidFill>
                <a:effectLst/>
                <a:uLnTx/>
                <a:uFillTx/>
                <a:latin typeface="Rockwell" panose="02060603020205020403"/>
                <a:ea typeface="+mn-ea"/>
                <a:cs typeface="+mn-cs"/>
              </a:rPr>
              <a:t>There’s a couple other options you might consider, for instance</a:t>
            </a:r>
            <a:r>
              <a:rPr kumimoji="0" lang="en-US" sz="2200" b="0" i="0" u="none" strike="noStrike" kern="1200" cap="none" spc="0" normalizeH="0" baseline="0" noProof="0" dirty="0">
                <a:ln>
                  <a:noFill/>
                </a:ln>
                <a:solidFill>
                  <a:prstClr val="black"/>
                </a:solidFill>
                <a:effectLst/>
                <a:uLnTx/>
                <a:uFillTx/>
                <a:latin typeface="Rockwell" panose="02060603020205020403"/>
                <a:ea typeface="+mn-ea"/>
                <a:cs typeface="+mn-cs"/>
              </a:rPr>
              <a:t>… [Provide Menu] </a:t>
            </a:r>
            <a:r>
              <a:rPr kumimoji="0" lang="en-US" sz="2200" b="0" i="1" u="none" strike="noStrike" kern="1200" cap="none" spc="0" normalizeH="0" baseline="0" noProof="0" dirty="0">
                <a:ln>
                  <a:noFill/>
                </a:ln>
                <a:solidFill>
                  <a:prstClr val="black"/>
                </a:solidFill>
                <a:effectLst/>
                <a:uLnTx/>
                <a:uFillTx/>
                <a:latin typeface="Rockwell" panose="02060603020205020403"/>
                <a:ea typeface="+mn-ea"/>
                <a:cs typeface="+mn-cs"/>
              </a:rPr>
              <a:t>Which one of those might work? </a:t>
            </a:r>
            <a:r>
              <a:rPr kumimoji="0" lang="en-US" sz="2200" b="0" i="0" u="none" strike="noStrike" kern="1200" cap="none" spc="0" normalizeH="0" baseline="0" noProof="0" dirty="0">
                <a:ln>
                  <a:noFill/>
                </a:ln>
                <a:solidFill>
                  <a:prstClr val="black"/>
                </a:solidFill>
                <a:effectLst/>
                <a:uLnTx/>
                <a:uFillTx/>
                <a:latin typeface="Rockwell" panose="02060603020205020403"/>
                <a:ea typeface="+mn-ea"/>
                <a:cs typeface="+mn-cs"/>
              </a:rPr>
              <a:t>[Open Question]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1" u="none" strike="noStrike" kern="1200" cap="none" spc="0" normalizeH="0" baseline="0" noProof="0" dirty="0">
                <a:ln>
                  <a:noFill/>
                </a:ln>
                <a:solidFill>
                  <a:prstClr val="black"/>
                </a:solidFill>
                <a:effectLst/>
                <a:uLnTx/>
                <a:uFillTx/>
                <a:latin typeface="Rockwell" panose="02060603020205020403"/>
                <a:ea typeface="+mn-ea"/>
                <a:cs typeface="+mn-cs"/>
              </a:rPr>
              <a:t>Let me summarize what we’ve talked about so far… </a:t>
            </a:r>
            <a:r>
              <a:rPr kumimoji="0" lang="en-US" sz="2200" b="0" i="0" u="none" strike="noStrike" kern="1200" cap="none" spc="0" normalizeH="0" baseline="0" noProof="0" dirty="0">
                <a:ln>
                  <a:noFill/>
                </a:ln>
                <a:solidFill>
                  <a:prstClr val="black"/>
                </a:solidFill>
                <a:effectLst/>
                <a:uLnTx/>
                <a:uFillTx/>
                <a:latin typeface="Rockwell" panose="02060603020205020403"/>
                <a:ea typeface="+mn-ea"/>
                <a:cs typeface="+mn-cs"/>
              </a:rPr>
              <a:t>[Summary]</a:t>
            </a:r>
          </a:p>
        </p:txBody>
      </p:sp>
      <p:pic>
        <p:nvPicPr>
          <p:cNvPr id="5" name="Content Placeholder 4" descr="Text&#10;&#10;Description automatically generated">
            <a:extLst>
              <a:ext uri="{FF2B5EF4-FFF2-40B4-BE49-F238E27FC236}">
                <a16:creationId xmlns:a16="http://schemas.microsoft.com/office/drawing/2014/main" id="{89D31938-7911-C940-98C8-8274D72F498D}"/>
              </a:ext>
            </a:extLst>
          </p:cNvPr>
          <p:cNvPicPr>
            <a:picLocks noGrp="1" noChangeAspect="1"/>
          </p:cNvPicPr>
          <p:nvPr>
            <p:ph idx="1"/>
          </p:nvPr>
        </p:nvPicPr>
        <p:blipFill rotWithShape="1">
          <a:blip r:embed="rId3"/>
          <a:srcRect l="5310" t="6063" r="7305"/>
          <a:stretch/>
        </p:blipFill>
        <p:spPr>
          <a:xfrm>
            <a:off x="711199" y="326570"/>
            <a:ext cx="4397829" cy="6117994"/>
          </a:xfrm>
          <a:ln>
            <a:solidFill>
              <a:schemeClr val="tx1"/>
            </a:solidFill>
          </a:ln>
        </p:spPr>
      </p:pic>
      <p:sp>
        <p:nvSpPr>
          <p:cNvPr id="3" name="Left Brace 2">
            <a:extLst>
              <a:ext uri="{FF2B5EF4-FFF2-40B4-BE49-F238E27FC236}">
                <a16:creationId xmlns:a16="http://schemas.microsoft.com/office/drawing/2014/main" id="{B3CAB88C-CFBA-894A-9D30-AD0FF8E9CF4E}"/>
              </a:ext>
            </a:extLst>
          </p:cNvPr>
          <p:cNvSpPr/>
          <p:nvPr/>
        </p:nvSpPr>
        <p:spPr>
          <a:xfrm>
            <a:off x="4941388" y="413436"/>
            <a:ext cx="865052" cy="6031128"/>
          </a:xfrm>
          <a:prstGeom prst="leftBrace">
            <a:avLst>
              <a:gd name="adj1" fmla="val 8333"/>
              <a:gd name="adj2" fmla="val 39183"/>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084248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500C8C0B-EB14-AB48-8480-FAEF8AD3E7A6}"/>
              </a:ext>
            </a:extLst>
          </p:cNvPr>
          <p:cNvSpPr txBox="1"/>
          <p:nvPr/>
        </p:nvSpPr>
        <p:spPr>
          <a:xfrm>
            <a:off x="5555342" y="504832"/>
            <a:ext cx="5515429" cy="57554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srgbClr val="D34817"/>
                </a:solidFill>
                <a:effectLst/>
                <a:uLnTx/>
                <a:uFillTx/>
                <a:latin typeface="Rockwell" panose="02060603020205020403"/>
                <a:ea typeface="+mn-ea"/>
                <a:cs typeface="+mn-cs"/>
              </a:rPr>
              <a:t>Example:</a:t>
            </a:r>
            <a:endParaRPr kumimoji="0" lang="en-US" sz="2000" b="1" i="0" u="none" strike="noStrike" kern="1200" cap="none" spc="0" normalizeH="0" baseline="0" noProof="0" dirty="0">
              <a:ln>
                <a:noFill/>
              </a:ln>
              <a:solidFill>
                <a:srgbClr val="D34817"/>
              </a:solidFill>
              <a:effectLst/>
              <a:uLnTx/>
              <a:uFillTx/>
              <a:latin typeface="Rockwell" panose="02060603020205020403"/>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1" u="none" strike="noStrike" kern="1200" cap="none" spc="0" normalizeH="0" baseline="0" noProof="0" dirty="0">
                <a:ln>
                  <a:noFill/>
                </a:ln>
                <a:solidFill>
                  <a:prstClr val="black"/>
                </a:solidFill>
                <a:effectLst/>
                <a:uLnTx/>
                <a:uFillTx/>
                <a:latin typeface="Rockwell" panose="02060603020205020403"/>
                <a:ea typeface="+mn-ea"/>
                <a:cs typeface="+mn-cs"/>
              </a:rPr>
              <a:t>One of the areas you said you wanted to improve was…One thing you wanted to do was… </a:t>
            </a:r>
            <a:r>
              <a:rPr kumimoji="0" lang="en-US" sz="2200" b="0" i="0" u="none" strike="noStrike" kern="1200" cap="none" spc="0" normalizeH="0" baseline="0" noProof="0" dirty="0">
                <a:ln>
                  <a:noFill/>
                </a:ln>
                <a:solidFill>
                  <a:prstClr val="black"/>
                </a:solidFill>
                <a:effectLst/>
                <a:uLnTx/>
                <a:uFillTx/>
                <a:latin typeface="Rockwell" panose="02060603020205020403"/>
                <a:ea typeface="+mn-ea"/>
                <a:cs typeface="+mn-cs"/>
              </a:rPr>
              <a:t>[Reflection]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1" u="none" strike="noStrike" kern="1200" cap="none" spc="0" normalizeH="0" baseline="0" noProof="0" dirty="0">
                <a:ln>
                  <a:noFill/>
                </a:ln>
                <a:solidFill>
                  <a:prstClr val="black"/>
                </a:solidFill>
                <a:effectLst/>
                <a:uLnTx/>
                <a:uFillTx/>
                <a:latin typeface="Rockwell" panose="02060603020205020403"/>
                <a:ea typeface="+mn-ea"/>
                <a:cs typeface="+mn-cs"/>
              </a:rPr>
              <a:t>What’s one goal you would like to set in that area? What’s the timeframe? How can I assist? </a:t>
            </a:r>
            <a:r>
              <a:rPr kumimoji="0" lang="en-US" sz="2200" b="0" i="0" u="none" strike="noStrike" kern="1200" cap="none" spc="0" normalizeH="0" baseline="0" noProof="0" dirty="0">
                <a:ln>
                  <a:noFill/>
                </a:ln>
                <a:solidFill>
                  <a:prstClr val="black"/>
                </a:solidFill>
                <a:effectLst/>
                <a:uLnTx/>
                <a:uFillTx/>
                <a:latin typeface="Rockwell" panose="02060603020205020403"/>
                <a:ea typeface="+mn-ea"/>
                <a:cs typeface="+mn-cs"/>
              </a:rPr>
              <a:t>[Open Question]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1" u="none" strike="noStrike" kern="1200" cap="none" spc="0" normalizeH="0" baseline="0" noProof="0" dirty="0">
                <a:ln>
                  <a:noFill/>
                </a:ln>
                <a:solidFill>
                  <a:prstClr val="black"/>
                </a:solidFill>
                <a:effectLst/>
                <a:uLnTx/>
                <a:uFillTx/>
                <a:latin typeface="Rockwell" panose="02060603020205020403"/>
                <a:ea typeface="+mn-ea"/>
                <a:cs typeface="+mn-cs"/>
              </a:rPr>
              <a:t>OK, so you want to…and you think that… </a:t>
            </a:r>
            <a:r>
              <a:rPr kumimoji="0" lang="en-US" sz="2200" b="0" i="0" u="none" strike="noStrike" kern="1200" cap="none" spc="0" normalizeH="0" baseline="0" noProof="0" dirty="0">
                <a:ln>
                  <a:noFill/>
                </a:ln>
                <a:solidFill>
                  <a:prstClr val="black"/>
                </a:solidFill>
                <a:effectLst/>
                <a:uLnTx/>
                <a:uFillTx/>
                <a:latin typeface="Rockwell" panose="02060603020205020403"/>
                <a:ea typeface="+mn-ea"/>
                <a:cs typeface="+mn-cs"/>
              </a:rPr>
              <a:t>[Reflection]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1" u="none" strike="noStrike" kern="1200" cap="none" spc="0" normalizeH="0" baseline="0" noProof="0" dirty="0">
                <a:ln>
                  <a:noFill/>
                </a:ln>
                <a:solidFill>
                  <a:prstClr val="black"/>
                </a:solidFill>
                <a:effectLst/>
                <a:uLnTx/>
                <a:uFillTx/>
                <a:latin typeface="Rockwell" panose="02060603020205020403"/>
                <a:ea typeface="+mn-ea"/>
                <a:cs typeface="+mn-cs"/>
              </a:rPr>
              <a:t>In addition, I’d like to challenge you to… </a:t>
            </a:r>
            <a:r>
              <a:rPr kumimoji="0" lang="en-US" sz="2200" b="0" i="0" u="none" strike="noStrike" kern="1200" cap="none" spc="0" normalizeH="0" baseline="0" noProof="0" dirty="0">
                <a:ln>
                  <a:noFill/>
                </a:ln>
                <a:solidFill>
                  <a:prstClr val="black"/>
                </a:solidFill>
                <a:effectLst/>
                <a:uLnTx/>
                <a:uFillTx/>
                <a:latin typeface="Rockwell" panose="02060603020205020403"/>
                <a:ea typeface="+mn-ea"/>
                <a:cs typeface="+mn-cs"/>
              </a:rPr>
              <a:t>[Information] </a:t>
            </a:r>
            <a:r>
              <a:rPr kumimoji="0" lang="en-US" sz="2200" b="0" i="1" u="none" strike="noStrike" kern="1200" cap="none" spc="0" normalizeH="0" baseline="0" noProof="0" dirty="0">
                <a:ln>
                  <a:noFill/>
                </a:ln>
                <a:solidFill>
                  <a:prstClr val="black"/>
                </a:solidFill>
                <a:effectLst/>
                <a:uLnTx/>
                <a:uFillTx/>
                <a:latin typeface="Rockwell" panose="02060603020205020403"/>
                <a:ea typeface="+mn-ea"/>
                <a:cs typeface="+mn-cs"/>
              </a:rPr>
              <a:t>What would it take to improve in that area? </a:t>
            </a:r>
            <a:r>
              <a:rPr kumimoji="0" lang="en-US" sz="2200" b="0" i="0" u="none" strike="noStrike" kern="1200" cap="none" spc="0" normalizeH="0" baseline="0" noProof="0" dirty="0">
                <a:ln>
                  <a:noFill/>
                </a:ln>
                <a:solidFill>
                  <a:prstClr val="black"/>
                </a:solidFill>
                <a:effectLst/>
                <a:uLnTx/>
                <a:uFillTx/>
                <a:latin typeface="Rockwell" panose="02060603020205020403"/>
                <a:ea typeface="+mn-ea"/>
                <a:cs typeface="+mn-cs"/>
              </a:rPr>
              <a:t>[Open Question]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1" u="none" strike="noStrike" kern="1200" cap="none" spc="0" normalizeH="0" baseline="0" noProof="0" dirty="0">
                <a:ln>
                  <a:noFill/>
                </a:ln>
                <a:solidFill>
                  <a:prstClr val="black"/>
                </a:solidFill>
                <a:effectLst/>
                <a:uLnTx/>
                <a:uFillTx/>
                <a:latin typeface="Rockwell" panose="02060603020205020403"/>
                <a:ea typeface="+mn-ea"/>
                <a:cs typeface="+mn-cs"/>
              </a:rPr>
              <a:t>So you think you can… </a:t>
            </a:r>
            <a:r>
              <a:rPr kumimoji="0" lang="en-US" sz="2200" b="0" i="0" u="none" strike="noStrike" kern="1200" cap="none" spc="0" normalizeH="0" baseline="0" noProof="0" dirty="0">
                <a:ln>
                  <a:noFill/>
                </a:ln>
                <a:solidFill>
                  <a:prstClr val="black"/>
                </a:solidFill>
                <a:effectLst/>
                <a:uLnTx/>
                <a:uFillTx/>
                <a:latin typeface="Rockwell" panose="02060603020205020403"/>
                <a:ea typeface="+mn-ea"/>
                <a:cs typeface="+mn-cs"/>
              </a:rPr>
              <a:t>[Reflection]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1" u="none" strike="noStrike" kern="1200" cap="none" spc="0" normalizeH="0" baseline="0" noProof="0" dirty="0">
                <a:ln>
                  <a:noFill/>
                </a:ln>
                <a:solidFill>
                  <a:prstClr val="black"/>
                </a:solidFill>
                <a:effectLst/>
                <a:uLnTx/>
                <a:uFillTx/>
                <a:latin typeface="Rockwell" panose="02060603020205020403"/>
                <a:ea typeface="+mn-ea"/>
                <a:cs typeface="+mn-cs"/>
              </a:rPr>
              <a:t>What are some things that might get in the way? How could you troubleshoot? </a:t>
            </a:r>
            <a:r>
              <a:rPr kumimoji="0" lang="en-US" sz="2200" b="0" i="0" u="none" strike="noStrike" kern="1200" cap="none" spc="0" normalizeH="0" baseline="0" noProof="0" dirty="0">
                <a:ln>
                  <a:noFill/>
                </a:ln>
                <a:solidFill>
                  <a:prstClr val="black"/>
                </a:solidFill>
                <a:effectLst/>
                <a:uLnTx/>
                <a:uFillTx/>
                <a:latin typeface="Rockwell" panose="02060603020205020403"/>
                <a:ea typeface="+mn-ea"/>
                <a:cs typeface="+mn-cs"/>
              </a:rPr>
              <a:t>[Open Question]</a:t>
            </a:r>
          </a:p>
        </p:txBody>
      </p:sp>
      <p:pic>
        <p:nvPicPr>
          <p:cNvPr id="4" name="Picture 3" descr="Table&#10;&#10;Description automatically generated">
            <a:extLst>
              <a:ext uri="{FF2B5EF4-FFF2-40B4-BE49-F238E27FC236}">
                <a16:creationId xmlns:a16="http://schemas.microsoft.com/office/drawing/2014/main" id="{4529F902-5371-174A-B8E2-431C88923A1B}"/>
              </a:ext>
            </a:extLst>
          </p:cNvPr>
          <p:cNvPicPr>
            <a:picLocks noChangeAspect="1"/>
          </p:cNvPicPr>
          <p:nvPr/>
        </p:nvPicPr>
        <p:blipFill rotWithShape="1">
          <a:blip r:embed="rId3"/>
          <a:srcRect l="5556" t="5221" r="5327"/>
          <a:stretch/>
        </p:blipFill>
        <p:spPr>
          <a:xfrm>
            <a:off x="698780" y="370033"/>
            <a:ext cx="4413549" cy="6074532"/>
          </a:xfrm>
          <a:prstGeom prst="rect">
            <a:avLst/>
          </a:prstGeom>
          <a:ln>
            <a:solidFill>
              <a:schemeClr val="tx1"/>
            </a:solidFill>
          </a:ln>
        </p:spPr>
      </p:pic>
      <p:sp>
        <p:nvSpPr>
          <p:cNvPr id="3" name="Left Brace 2">
            <a:extLst>
              <a:ext uri="{FF2B5EF4-FFF2-40B4-BE49-F238E27FC236}">
                <a16:creationId xmlns:a16="http://schemas.microsoft.com/office/drawing/2014/main" id="{B3CAB88C-CFBA-894A-9D30-AD0FF8E9CF4E}"/>
              </a:ext>
            </a:extLst>
          </p:cNvPr>
          <p:cNvSpPr/>
          <p:nvPr/>
        </p:nvSpPr>
        <p:spPr>
          <a:xfrm>
            <a:off x="4941388" y="413436"/>
            <a:ext cx="865052" cy="6031128"/>
          </a:xfrm>
          <a:prstGeom prst="leftBrace">
            <a:avLst>
              <a:gd name="adj1" fmla="val 8333"/>
              <a:gd name="adj2" fmla="val 1713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719438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30" name="Group 2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31" name="Oval 3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2" name="Oval 3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Title 8"/>
          <p:cNvSpPr>
            <a:spLocks noGrp="1"/>
          </p:cNvSpPr>
          <p:nvPr>
            <p:ph type="title"/>
          </p:nvPr>
        </p:nvSpPr>
        <p:spPr>
          <a:xfrm>
            <a:off x="1490145" y="2376862"/>
            <a:ext cx="2640646" cy="2104273"/>
          </a:xfrm>
          <a:noFill/>
        </p:spPr>
        <p:txBody>
          <a:bodyPr>
            <a:normAutofit/>
          </a:bodyPr>
          <a:lstStyle/>
          <a:p>
            <a:pPr algn="ctr"/>
            <a:r>
              <a:rPr lang="en-US" sz="3000" dirty="0">
                <a:solidFill>
                  <a:srgbClr val="FFFFFF"/>
                </a:solidFill>
                <a:cs typeface="Calibri" panose="020F0502020204030204" pitchFamily="34" charset="0"/>
              </a:rPr>
              <a:t>Soldier A</a:t>
            </a:r>
          </a:p>
        </p:txBody>
      </p:sp>
      <p:sp>
        <p:nvSpPr>
          <p:cNvPr id="34" name="Rectangle 3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Content Placeholder 11"/>
          <p:cNvSpPr>
            <a:spLocks noGrp="1"/>
          </p:cNvSpPr>
          <p:nvPr>
            <p:ph idx="1"/>
          </p:nvPr>
        </p:nvSpPr>
        <p:spPr>
          <a:xfrm>
            <a:off x="6081089" y="939709"/>
            <a:ext cx="5142658" cy="5407212"/>
          </a:xfrm>
        </p:spPr>
        <p:txBody>
          <a:bodyPr anchor="ctr">
            <a:normAutofit lnSpcReduction="10000"/>
          </a:bodyPr>
          <a:lstStyle/>
          <a:p>
            <a:r>
              <a:rPr lang="en-US" dirty="0"/>
              <a:t>Returning from deployment; reputation for being smart, a leader</a:t>
            </a:r>
          </a:p>
          <a:p>
            <a:r>
              <a:rPr lang="en-US" dirty="0"/>
              <a:t>When in garrison, history of poor performance and heavy drinking</a:t>
            </a:r>
          </a:p>
          <a:p>
            <a:r>
              <a:rPr lang="en-US" dirty="0"/>
              <a:t>Previous arrest, license suspension for DWI</a:t>
            </a:r>
          </a:p>
          <a:p>
            <a:r>
              <a:rPr lang="en-US" dirty="0"/>
              <a:t>At times, was a poor influence on other squad members</a:t>
            </a:r>
          </a:p>
          <a:p>
            <a:r>
              <a:rPr lang="en-US" dirty="0"/>
              <a:t>Married with two young children</a:t>
            </a:r>
          </a:p>
          <a:p>
            <a:r>
              <a:rPr lang="en-US" dirty="0"/>
              <a:t>On time to formation this week, but looks worn out</a:t>
            </a:r>
          </a:p>
          <a:p>
            <a:endParaRPr lang="en-US" dirty="0"/>
          </a:p>
          <a:p>
            <a:pPr marL="0" indent="0">
              <a:buNone/>
            </a:pPr>
            <a:r>
              <a:rPr lang="en-US" sz="3200" i="1" dirty="0"/>
              <a:t>How would you conduct a counseling session with the CET?</a:t>
            </a:r>
            <a:endParaRPr lang="en-US" sz="3200" dirty="0"/>
          </a:p>
          <a:p>
            <a:endParaRPr lang="en-US" dirty="0"/>
          </a:p>
        </p:txBody>
      </p:sp>
    </p:spTree>
    <p:extLst>
      <p:ext uri="{BB962C8B-B14F-4D97-AF65-F5344CB8AC3E}">
        <p14:creationId xmlns:p14="http://schemas.microsoft.com/office/powerpoint/2010/main" val="722780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E31440D-A718-4855-2913-CBAF6383DF52}"/>
              </a:ext>
            </a:extLst>
          </p:cNvPr>
          <p:cNvSpPr txBox="1"/>
          <p:nvPr/>
        </p:nvSpPr>
        <p:spPr>
          <a:xfrm>
            <a:off x="3048000" y="3244334"/>
            <a:ext cx="6096000" cy="369332"/>
          </a:xfrm>
          <a:prstGeom prst="rect">
            <a:avLst/>
          </a:prstGeom>
          <a:noFill/>
        </p:spPr>
        <p:txBody>
          <a:bodyPr wrap="square">
            <a:spAutoFit/>
          </a:bodyPr>
          <a:lstStyle/>
          <a:p>
            <a:pPr algn="ctr"/>
            <a:r>
              <a:rPr lang="en-US" dirty="0">
                <a:hlinkClick r:id="rId3"/>
              </a:rPr>
              <a:t>https://www.youtube.com/watch?v=2byzvkF7J60</a:t>
            </a:r>
            <a:r>
              <a:rPr lang="en-US" dirty="0"/>
              <a:t> </a:t>
            </a:r>
          </a:p>
        </p:txBody>
      </p:sp>
    </p:spTree>
    <p:extLst>
      <p:ext uri="{BB962C8B-B14F-4D97-AF65-F5344CB8AC3E}">
        <p14:creationId xmlns:p14="http://schemas.microsoft.com/office/powerpoint/2010/main" val="3743897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30" name="Group 2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31" name="Oval 3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2" name="Oval 3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Title 8"/>
          <p:cNvSpPr>
            <a:spLocks noGrp="1"/>
          </p:cNvSpPr>
          <p:nvPr>
            <p:ph type="title"/>
          </p:nvPr>
        </p:nvSpPr>
        <p:spPr>
          <a:xfrm>
            <a:off x="1490145" y="2376862"/>
            <a:ext cx="2640646" cy="2104273"/>
          </a:xfrm>
          <a:noFill/>
        </p:spPr>
        <p:txBody>
          <a:bodyPr>
            <a:normAutofit/>
          </a:bodyPr>
          <a:lstStyle/>
          <a:p>
            <a:pPr algn="ctr"/>
            <a:r>
              <a:rPr lang="en-US" sz="3000" dirty="0">
                <a:solidFill>
                  <a:srgbClr val="FFFFFF"/>
                </a:solidFill>
                <a:cs typeface="Calibri" panose="020F0502020204030204" pitchFamily="34" charset="0"/>
              </a:rPr>
              <a:t>Soldier B</a:t>
            </a:r>
          </a:p>
        </p:txBody>
      </p:sp>
      <p:sp>
        <p:nvSpPr>
          <p:cNvPr id="34" name="Rectangle 3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Content Placeholder 11"/>
          <p:cNvSpPr>
            <a:spLocks noGrp="1"/>
          </p:cNvSpPr>
          <p:nvPr>
            <p:ph idx="1"/>
          </p:nvPr>
        </p:nvSpPr>
        <p:spPr>
          <a:xfrm>
            <a:off x="6081089" y="868274"/>
            <a:ext cx="5142658" cy="5407212"/>
          </a:xfrm>
        </p:spPr>
        <p:txBody>
          <a:bodyPr anchor="ctr">
            <a:normAutofit/>
          </a:bodyPr>
          <a:lstStyle/>
          <a:p>
            <a:r>
              <a:rPr lang="en-US" dirty="0"/>
              <a:t>Newly enlisted</a:t>
            </a:r>
          </a:p>
          <a:p>
            <a:r>
              <a:rPr lang="en-US" dirty="0"/>
              <a:t>Fair work ethic, but lacks many life skills</a:t>
            </a:r>
          </a:p>
          <a:p>
            <a:r>
              <a:rPr lang="en-US" dirty="0"/>
              <a:t>History of poor financial decisions</a:t>
            </a:r>
          </a:p>
          <a:p>
            <a:r>
              <a:rPr lang="en-US" dirty="0"/>
              <a:t>Puts little effort into training, spends time eating junk food and playing video games</a:t>
            </a:r>
          </a:p>
          <a:p>
            <a:r>
              <a:rPr lang="en-US" dirty="0"/>
              <a:t>Seems easily influenced. You’re worried other soldiers may be a bad influence on him</a:t>
            </a:r>
          </a:p>
          <a:p>
            <a:endParaRPr lang="en-US" dirty="0"/>
          </a:p>
          <a:p>
            <a:pPr marL="0" indent="0">
              <a:buNone/>
            </a:pPr>
            <a:r>
              <a:rPr lang="en-US" sz="3200" i="1" dirty="0"/>
              <a:t>How would you conduct a counseling session with the CET?</a:t>
            </a:r>
            <a:endParaRPr lang="en-US" sz="3200" dirty="0"/>
          </a:p>
          <a:p>
            <a:endParaRPr lang="en-US" dirty="0"/>
          </a:p>
        </p:txBody>
      </p:sp>
    </p:spTree>
    <p:extLst>
      <p:ext uri="{BB962C8B-B14F-4D97-AF65-F5344CB8AC3E}">
        <p14:creationId xmlns:p14="http://schemas.microsoft.com/office/powerpoint/2010/main" val="2497794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838200" y="954188"/>
            <a:ext cx="10515600" cy="1325563"/>
          </a:xfrm>
        </p:spPr>
        <p:txBody>
          <a:bodyPr>
            <a:normAutofit/>
          </a:bodyPr>
          <a:lstStyle/>
          <a:p>
            <a:pPr algn="ctr"/>
            <a:r>
              <a:rPr lang="en-US" sz="4800" dirty="0">
                <a:solidFill>
                  <a:schemeClr val="accent1"/>
                </a:solidFill>
                <a:cs typeface="Calibri" panose="020F0502020204030204" pitchFamily="34" charset="0"/>
              </a:rPr>
              <a:t>Counseling debrief</a:t>
            </a:r>
          </a:p>
        </p:txBody>
      </p:sp>
      <p:sp>
        <p:nvSpPr>
          <p:cNvPr id="12" name="Content Placeholder 11"/>
          <p:cNvSpPr>
            <a:spLocks noGrp="1"/>
          </p:cNvSpPr>
          <p:nvPr>
            <p:ph idx="1"/>
          </p:nvPr>
        </p:nvSpPr>
        <p:spPr>
          <a:xfrm>
            <a:off x="1071042" y="2535382"/>
            <a:ext cx="10049913" cy="3586639"/>
          </a:xfrm>
        </p:spPr>
        <p:txBody>
          <a:bodyPr>
            <a:noAutofit/>
          </a:bodyPr>
          <a:lstStyle/>
          <a:p>
            <a:pPr marL="0" indent="0" algn="ctr">
              <a:lnSpc>
                <a:spcPct val="110000"/>
              </a:lnSpc>
              <a:spcBef>
                <a:spcPts val="468"/>
              </a:spcBef>
              <a:buNone/>
            </a:pPr>
            <a:r>
              <a:rPr lang="en-US" sz="3600" i="1" dirty="0">
                <a:latin typeface="Rockwell" panose="02060603020205020403" pitchFamily="18" charset="77"/>
                <a:cs typeface="Calibri" panose="020F0502020204030204" pitchFamily="34" charset="0"/>
              </a:rPr>
              <a:t>What change talk did you notice? What(s) goal did you set?</a:t>
            </a:r>
          </a:p>
          <a:p>
            <a:pPr marL="0" indent="0" algn="ctr">
              <a:lnSpc>
                <a:spcPct val="110000"/>
              </a:lnSpc>
              <a:spcBef>
                <a:spcPts val="468"/>
              </a:spcBef>
              <a:buNone/>
            </a:pPr>
            <a:r>
              <a:rPr lang="en-US" sz="3600" i="1" dirty="0">
                <a:latin typeface="Rockwell" panose="02060603020205020403" pitchFamily="18" charset="77"/>
                <a:cs typeface="Calibri" panose="020F0502020204030204" pitchFamily="34" charset="0"/>
              </a:rPr>
              <a:t>What kind of follow-up would you want to have with this Soldier?</a:t>
            </a:r>
            <a:endParaRPr lang="en-US" sz="1800" i="1" dirty="0">
              <a:latin typeface="Rockwell" panose="02060603020205020403" pitchFamily="18" charset="77"/>
              <a:cs typeface="Calibri" panose="020F0502020204030204" pitchFamily="34" charset="0"/>
            </a:endParaRPr>
          </a:p>
          <a:p>
            <a:pPr>
              <a:lnSpc>
                <a:spcPct val="110000"/>
              </a:lnSpc>
              <a:spcBef>
                <a:spcPts val="468"/>
              </a:spcBef>
            </a:pPr>
            <a:endParaRPr lang="en-US" sz="1800" dirty="0">
              <a:latin typeface="Rockwell" panose="02060603020205020403" pitchFamily="18" charset="77"/>
              <a:cs typeface="Calibri" panose="020F0502020204030204" pitchFamily="34" charset="0"/>
            </a:endParaRPr>
          </a:p>
          <a:p>
            <a:pPr>
              <a:lnSpc>
                <a:spcPct val="110000"/>
              </a:lnSpc>
              <a:spcBef>
                <a:spcPts val="468"/>
              </a:spcBef>
            </a:pPr>
            <a:endParaRPr lang="en-US" sz="1800" dirty="0">
              <a:solidFill>
                <a:srgbClr val="000000"/>
              </a:solidFill>
              <a:latin typeface="Rockwell" panose="02060603020205020403" pitchFamily="18" charset="77"/>
              <a:cs typeface="Calibri" panose="020F0502020204030204" pitchFamily="34" charset="0"/>
            </a:endParaRPr>
          </a:p>
          <a:p>
            <a:pPr marL="0" indent="0">
              <a:buNone/>
            </a:pPr>
            <a:endParaRPr lang="en-US" sz="1800" dirty="0">
              <a:latin typeface="Rockwell" panose="02060603020205020403" pitchFamily="18" charset="77"/>
              <a:cs typeface="Calibri" panose="020F0502020204030204" pitchFamily="34" charset="0"/>
            </a:endParaRPr>
          </a:p>
        </p:txBody>
      </p:sp>
    </p:spTree>
    <p:extLst>
      <p:ext uri="{BB962C8B-B14F-4D97-AF65-F5344CB8AC3E}">
        <p14:creationId xmlns:p14="http://schemas.microsoft.com/office/powerpoint/2010/main" val="9323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FB624-5BEE-4540-902E-468B5F97E7FC}"/>
              </a:ext>
            </a:extLst>
          </p:cNvPr>
          <p:cNvSpPr>
            <a:spLocks noGrp="1"/>
          </p:cNvSpPr>
          <p:nvPr>
            <p:ph type="title"/>
          </p:nvPr>
        </p:nvSpPr>
        <p:spPr>
          <a:xfrm>
            <a:off x="838200" y="365125"/>
            <a:ext cx="10515600" cy="5934075"/>
          </a:xfrm>
        </p:spPr>
        <p:txBody>
          <a:bodyPr>
            <a:normAutofit/>
          </a:bodyPr>
          <a:lstStyle/>
          <a:p>
            <a:pPr algn="ctr"/>
            <a:r>
              <a:rPr lang="en-US" sz="5400" dirty="0"/>
              <a:t>Example:</a:t>
            </a:r>
            <a:br>
              <a:rPr lang="en-US" sz="5400" dirty="0"/>
            </a:br>
            <a:r>
              <a:rPr lang="en-US" sz="5400" dirty="0"/>
              <a:t>Effective listening and planning after a discouraging event</a:t>
            </a:r>
          </a:p>
        </p:txBody>
      </p:sp>
      <p:sp>
        <p:nvSpPr>
          <p:cNvPr id="4" name="TextBox 3">
            <a:extLst>
              <a:ext uri="{FF2B5EF4-FFF2-40B4-BE49-F238E27FC236}">
                <a16:creationId xmlns:a16="http://schemas.microsoft.com/office/drawing/2014/main" id="{6D124557-80B2-0BA0-253D-89A51FE43A0A}"/>
              </a:ext>
            </a:extLst>
          </p:cNvPr>
          <p:cNvSpPr txBox="1"/>
          <p:nvPr/>
        </p:nvSpPr>
        <p:spPr>
          <a:xfrm>
            <a:off x="3048000" y="4577834"/>
            <a:ext cx="6096000" cy="369332"/>
          </a:xfrm>
          <a:prstGeom prst="rect">
            <a:avLst/>
          </a:prstGeom>
          <a:noFill/>
        </p:spPr>
        <p:txBody>
          <a:bodyPr wrap="square">
            <a:spAutoFit/>
          </a:bodyPr>
          <a:lstStyle/>
          <a:p>
            <a:pPr marL="0" marR="0" algn="ctr">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hlinkClick r:id="rId3"/>
              </a:rPr>
              <a:t>https://youtu.be/I-gda2p5mZI</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p:txBody>
      </p:sp>
    </p:spTree>
    <p:extLst>
      <p:ext uri="{BB962C8B-B14F-4D97-AF65-F5344CB8AC3E}">
        <p14:creationId xmlns:p14="http://schemas.microsoft.com/office/powerpoint/2010/main" val="741202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FB624-5BEE-4540-902E-468B5F97E7FC}"/>
              </a:ext>
            </a:extLst>
          </p:cNvPr>
          <p:cNvSpPr>
            <a:spLocks noGrp="1"/>
          </p:cNvSpPr>
          <p:nvPr>
            <p:ph type="title"/>
          </p:nvPr>
        </p:nvSpPr>
        <p:spPr>
          <a:xfrm>
            <a:off x="838200" y="365125"/>
            <a:ext cx="10515600" cy="5934075"/>
          </a:xfrm>
        </p:spPr>
        <p:txBody>
          <a:bodyPr>
            <a:normAutofit/>
          </a:bodyPr>
          <a:lstStyle/>
          <a:p>
            <a:pPr algn="ctr"/>
            <a:br>
              <a:rPr lang="en-US" sz="5400" i="1" dirty="0"/>
            </a:br>
            <a:r>
              <a:rPr lang="en-US" sz="5400" i="1" dirty="0"/>
              <a:t>How did the NCO use effective listening to demonstrate understanding and move towards solutions?</a:t>
            </a:r>
          </a:p>
        </p:txBody>
      </p:sp>
    </p:spTree>
    <p:extLst>
      <p:ext uri="{BB962C8B-B14F-4D97-AF65-F5344CB8AC3E}">
        <p14:creationId xmlns:p14="http://schemas.microsoft.com/office/powerpoint/2010/main" val="1316364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838200" y="1524634"/>
            <a:ext cx="10515600" cy="1325563"/>
          </a:xfrm>
        </p:spPr>
        <p:txBody>
          <a:bodyPr>
            <a:normAutofit/>
          </a:bodyPr>
          <a:lstStyle/>
          <a:p>
            <a:pPr algn="ctr"/>
            <a:r>
              <a:rPr lang="en-US" sz="4800" dirty="0">
                <a:solidFill>
                  <a:schemeClr val="accent1"/>
                </a:solidFill>
                <a:cs typeface="Calibri" panose="020F0502020204030204" pitchFamily="34" charset="0"/>
              </a:rPr>
              <a:t>Module 6 Debrief</a:t>
            </a:r>
          </a:p>
        </p:txBody>
      </p:sp>
      <p:sp>
        <p:nvSpPr>
          <p:cNvPr id="12" name="Content Placeholder 11"/>
          <p:cNvSpPr>
            <a:spLocks noGrp="1"/>
          </p:cNvSpPr>
          <p:nvPr>
            <p:ph idx="1"/>
          </p:nvPr>
        </p:nvSpPr>
        <p:spPr>
          <a:xfrm>
            <a:off x="1071043" y="3017520"/>
            <a:ext cx="10049913" cy="3489643"/>
          </a:xfrm>
        </p:spPr>
        <p:txBody>
          <a:bodyPr>
            <a:noAutofit/>
          </a:bodyPr>
          <a:lstStyle/>
          <a:p>
            <a:pPr marL="0" indent="0" algn="ctr">
              <a:lnSpc>
                <a:spcPct val="110000"/>
              </a:lnSpc>
              <a:spcBef>
                <a:spcPts val="468"/>
              </a:spcBef>
              <a:buNone/>
            </a:pPr>
            <a:r>
              <a:rPr lang="en-US" sz="3600" i="1" dirty="0">
                <a:latin typeface="Rockwell" panose="02060603020205020403" pitchFamily="18" charset="77"/>
                <a:cs typeface="Calibri" panose="020F0502020204030204" pitchFamily="34" charset="0"/>
              </a:rPr>
              <a:t>Write down one thing you learned in this module that stands out</a:t>
            </a:r>
          </a:p>
          <a:p>
            <a:pPr>
              <a:lnSpc>
                <a:spcPct val="110000"/>
              </a:lnSpc>
              <a:spcBef>
                <a:spcPts val="468"/>
              </a:spcBef>
            </a:pPr>
            <a:endParaRPr lang="en-US" sz="1800" dirty="0">
              <a:latin typeface="Calibri" panose="020F0502020204030204" pitchFamily="34" charset="0"/>
              <a:cs typeface="Calibri" panose="020F0502020204030204" pitchFamily="34" charset="0"/>
            </a:endParaRPr>
          </a:p>
          <a:p>
            <a:pPr>
              <a:lnSpc>
                <a:spcPct val="110000"/>
              </a:lnSpc>
              <a:spcBef>
                <a:spcPts val="468"/>
              </a:spcBef>
            </a:pPr>
            <a:endParaRPr lang="en-US" sz="1800" dirty="0">
              <a:latin typeface="Calibri" panose="020F0502020204030204" pitchFamily="34" charset="0"/>
              <a:cs typeface="Calibri" panose="020F0502020204030204" pitchFamily="34" charset="0"/>
            </a:endParaRPr>
          </a:p>
          <a:p>
            <a:pPr>
              <a:lnSpc>
                <a:spcPct val="110000"/>
              </a:lnSpc>
              <a:spcBef>
                <a:spcPts val="468"/>
              </a:spcBef>
            </a:pPr>
            <a:endParaRPr lang="en-US" sz="1800" dirty="0">
              <a:solidFill>
                <a:srgbClr val="000000"/>
              </a:solidFill>
              <a:latin typeface="Calibri" panose="020F0502020204030204" pitchFamily="34" charset="0"/>
              <a:cs typeface="Calibri" panose="020F0502020204030204" pitchFamily="34" charset="0"/>
            </a:endParaRPr>
          </a:p>
          <a:p>
            <a:pPr marL="0" indent="0">
              <a:buNone/>
            </a:pP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1593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7B9AB-21F5-DC4E-A988-E580D87CC01F}"/>
              </a:ext>
            </a:extLst>
          </p:cNvPr>
          <p:cNvSpPr>
            <a:spLocks noGrp="1"/>
          </p:cNvSpPr>
          <p:nvPr>
            <p:ph type="ctrTitle"/>
          </p:nvPr>
        </p:nvSpPr>
        <p:spPr>
          <a:xfrm>
            <a:off x="1761627" y="1012166"/>
            <a:ext cx="9144000" cy="763587"/>
          </a:xfrm>
        </p:spPr>
        <p:txBody>
          <a:bodyPr>
            <a:noAutofit/>
          </a:bodyPr>
          <a:lstStyle/>
          <a:p>
            <a:pPr algn="ctr"/>
            <a:r>
              <a:rPr lang="en-US" sz="5400" dirty="0">
                <a:solidFill>
                  <a:schemeClr val="accent1"/>
                </a:solidFill>
              </a:rPr>
              <a:t>Different Conversation Styles</a:t>
            </a:r>
          </a:p>
        </p:txBody>
      </p:sp>
      <p:sp>
        <p:nvSpPr>
          <p:cNvPr id="4" name="Oval 3">
            <a:extLst>
              <a:ext uri="{FF2B5EF4-FFF2-40B4-BE49-F238E27FC236}">
                <a16:creationId xmlns:a16="http://schemas.microsoft.com/office/drawing/2014/main" id="{D847A9A7-1C94-F94E-BDB9-268E0BC96D5B}"/>
              </a:ext>
            </a:extLst>
          </p:cNvPr>
          <p:cNvSpPr/>
          <p:nvPr/>
        </p:nvSpPr>
        <p:spPr>
          <a:xfrm>
            <a:off x="546735" y="3470118"/>
            <a:ext cx="1384935" cy="1357152"/>
          </a:xfrm>
          <a:prstGeom prst="ellipse">
            <a:avLst/>
          </a:prstGeom>
          <a:ln w="381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Rockwell" panose="02060603020205020403"/>
                <a:ea typeface="+mn-ea"/>
                <a:cs typeface="+mn-cs"/>
              </a:rPr>
              <a:t>Soldier</a:t>
            </a:r>
            <a:endParaRPr kumimoji="0" lang="en-US" sz="1400" b="0"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sp>
        <p:nvSpPr>
          <p:cNvPr id="5" name="Title 1">
            <a:extLst>
              <a:ext uri="{FF2B5EF4-FFF2-40B4-BE49-F238E27FC236}">
                <a16:creationId xmlns:a16="http://schemas.microsoft.com/office/drawing/2014/main" id="{6AC60C6C-A203-E745-8F7B-17E369C7328F}"/>
              </a:ext>
            </a:extLst>
          </p:cNvPr>
          <p:cNvSpPr txBox="1">
            <a:spLocks/>
          </p:cNvSpPr>
          <p:nvPr/>
        </p:nvSpPr>
        <p:spPr>
          <a:xfrm>
            <a:off x="743902" y="2409749"/>
            <a:ext cx="3002280" cy="76358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Rockwell Condensed" panose="02060603050405020104"/>
                <a:ea typeface="+mj-ea"/>
                <a:cs typeface="+mj-cs"/>
              </a:rPr>
              <a:t>Directing</a:t>
            </a:r>
          </a:p>
        </p:txBody>
      </p:sp>
      <p:sp>
        <p:nvSpPr>
          <p:cNvPr id="6" name="Oval 5">
            <a:extLst>
              <a:ext uri="{FF2B5EF4-FFF2-40B4-BE49-F238E27FC236}">
                <a16:creationId xmlns:a16="http://schemas.microsoft.com/office/drawing/2014/main" id="{65F09CD4-657D-F74C-97CB-59A6A188DE6E}"/>
              </a:ext>
            </a:extLst>
          </p:cNvPr>
          <p:cNvSpPr/>
          <p:nvPr/>
        </p:nvSpPr>
        <p:spPr>
          <a:xfrm>
            <a:off x="2558415" y="3470118"/>
            <a:ext cx="1384935" cy="1357152"/>
          </a:xfrm>
          <a:prstGeom prst="ellipse">
            <a:avLst/>
          </a:prstGeom>
          <a:ln w="381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Rockwell" panose="02060603020205020403"/>
                <a:ea typeface="+mn-ea"/>
                <a:cs typeface="+mn-cs"/>
              </a:rPr>
              <a:t>Leader</a:t>
            </a:r>
            <a:endParaRPr kumimoji="0" lang="en-US" sz="1400" b="0"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cxnSp>
        <p:nvCxnSpPr>
          <p:cNvPr id="8" name="Straight Connector 7">
            <a:extLst>
              <a:ext uri="{FF2B5EF4-FFF2-40B4-BE49-F238E27FC236}">
                <a16:creationId xmlns:a16="http://schemas.microsoft.com/office/drawing/2014/main" id="{13FEA719-240B-C642-9CF4-09371F5DB8A9}"/>
              </a:ext>
            </a:extLst>
          </p:cNvPr>
          <p:cNvCxnSpPr>
            <a:cxnSpLocks/>
          </p:cNvCxnSpPr>
          <p:nvPr/>
        </p:nvCxnSpPr>
        <p:spPr>
          <a:xfrm flipH="1">
            <a:off x="1992993" y="4148694"/>
            <a:ext cx="504098" cy="0"/>
          </a:xfrm>
          <a:prstGeom prst="line">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9C0C8E29-E537-2645-BCBA-2BF617DDB610}"/>
              </a:ext>
            </a:extLst>
          </p:cNvPr>
          <p:cNvSpPr/>
          <p:nvPr/>
        </p:nvSpPr>
        <p:spPr>
          <a:xfrm>
            <a:off x="4570095" y="3470118"/>
            <a:ext cx="1384935" cy="1357152"/>
          </a:xfrm>
          <a:prstGeom prst="ellipse">
            <a:avLst/>
          </a:prstGeom>
          <a:ln w="381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Rockwell" panose="02060603020205020403"/>
                <a:ea typeface="+mn-ea"/>
                <a:cs typeface="+mn-cs"/>
              </a:rPr>
              <a:t>Soldier</a:t>
            </a:r>
            <a:endParaRPr kumimoji="0" lang="en-US" sz="1400" b="0"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sp>
        <p:nvSpPr>
          <p:cNvPr id="20" name="Title 1">
            <a:extLst>
              <a:ext uri="{FF2B5EF4-FFF2-40B4-BE49-F238E27FC236}">
                <a16:creationId xmlns:a16="http://schemas.microsoft.com/office/drawing/2014/main" id="{8B005580-A93C-5945-A6EF-49223951C874}"/>
              </a:ext>
            </a:extLst>
          </p:cNvPr>
          <p:cNvSpPr txBox="1">
            <a:spLocks/>
          </p:cNvSpPr>
          <p:nvPr/>
        </p:nvSpPr>
        <p:spPr>
          <a:xfrm>
            <a:off x="4767262" y="2409749"/>
            <a:ext cx="3002280" cy="76358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Rockwell Condensed" panose="02060603050405020104"/>
                <a:ea typeface="+mj-ea"/>
                <a:cs typeface="+mj-cs"/>
              </a:rPr>
              <a:t>Guiding</a:t>
            </a:r>
          </a:p>
        </p:txBody>
      </p:sp>
      <p:sp>
        <p:nvSpPr>
          <p:cNvPr id="21" name="Oval 20">
            <a:extLst>
              <a:ext uri="{FF2B5EF4-FFF2-40B4-BE49-F238E27FC236}">
                <a16:creationId xmlns:a16="http://schemas.microsoft.com/office/drawing/2014/main" id="{8A654678-8881-1543-8A27-39F414B1E9EC}"/>
              </a:ext>
            </a:extLst>
          </p:cNvPr>
          <p:cNvSpPr/>
          <p:nvPr/>
        </p:nvSpPr>
        <p:spPr>
          <a:xfrm>
            <a:off x="6581775" y="3470118"/>
            <a:ext cx="1384935" cy="1357152"/>
          </a:xfrm>
          <a:prstGeom prst="ellipse">
            <a:avLst/>
          </a:prstGeom>
          <a:ln w="381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Rockwell" panose="02060603020205020403"/>
                <a:ea typeface="+mn-ea"/>
                <a:cs typeface="+mn-cs"/>
              </a:rPr>
              <a:t>Leader</a:t>
            </a:r>
            <a:endParaRPr kumimoji="0" lang="en-US" sz="1400" b="0"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cxnSp>
        <p:nvCxnSpPr>
          <p:cNvPr id="22" name="Straight Connector 21">
            <a:extLst>
              <a:ext uri="{FF2B5EF4-FFF2-40B4-BE49-F238E27FC236}">
                <a16:creationId xmlns:a16="http://schemas.microsoft.com/office/drawing/2014/main" id="{F6E22796-CBBF-4541-8238-0BCC4E1AD5C8}"/>
              </a:ext>
            </a:extLst>
          </p:cNvPr>
          <p:cNvCxnSpPr>
            <a:cxnSpLocks/>
          </p:cNvCxnSpPr>
          <p:nvPr/>
        </p:nvCxnSpPr>
        <p:spPr>
          <a:xfrm flipH="1">
            <a:off x="5955030" y="3974523"/>
            <a:ext cx="626745" cy="0"/>
          </a:xfrm>
          <a:prstGeom prst="line">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1B0498D7-AADB-7041-B3BE-9ABDD484A40C}"/>
              </a:ext>
            </a:extLst>
          </p:cNvPr>
          <p:cNvSpPr/>
          <p:nvPr/>
        </p:nvSpPr>
        <p:spPr>
          <a:xfrm>
            <a:off x="8396287" y="3470118"/>
            <a:ext cx="1384935" cy="1357152"/>
          </a:xfrm>
          <a:prstGeom prst="ellipse">
            <a:avLst/>
          </a:prstGeom>
          <a:ln w="381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Rockwell" panose="02060603020205020403"/>
                <a:ea typeface="+mn-ea"/>
                <a:cs typeface="+mn-cs"/>
              </a:rPr>
              <a:t>Soldier</a:t>
            </a:r>
            <a:endParaRPr kumimoji="0" lang="en-US" sz="1400" b="0"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sp>
        <p:nvSpPr>
          <p:cNvPr id="28" name="Title 1">
            <a:extLst>
              <a:ext uri="{FF2B5EF4-FFF2-40B4-BE49-F238E27FC236}">
                <a16:creationId xmlns:a16="http://schemas.microsoft.com/office/drawing/2014/main" id="{B9E58747-C2FF-9E43-BF0D-301129A2E158}"/>
              </a:ext>
            </a:extLst>
          </p:cNvPr>
          <p:cNvSpPr txBox="1">
            <a:spLocks/>
          </p:cNvSpPr>
          <p:nvPr/>
        </p:nvSpPr>
        <p:spPr>
          <a:xfrm>
            <a:off x="8593454" y="2409749"/>
            <a:ext cx="3002280" cy="76358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Rockwell Condensed" panose="02060603050405020104"/>
                <a:ea typeface="+mj-ea"/>
                <a:cs typeface="+mj-cs"/>
              </a:rPr>
              <a:t>Following</a:t>
            </a:r>
          </a:p>
        </p:txBody>
      </p:sp>
      <p:sp>
        <p:nvSpPr>
          <p:cNvPr id="29" name="Oval 28">
            <a:extLst>
              <a:ext uri="{FF2B5EF4-FFF2-40B4-BE49-F238E27FC236}">
                <a16:creationId xmlns:a16="http://schemas.microsoft.com/office/drawing/2014/main" id="{CCF0C55B-5CD1-C643-9635-B4059FC65488}"/>
              </a:ext>
            </a:extLst>
          </p:cNvPr>
          <p:cNvSpPr/>
          <p:nvPr/>
        </p:nvSpPr>
        <p:spPr>
          <a:xfrm>
            <a:off x="10407967" y="3470118"/>
            <a:ext cx="1384935" cy="1357152"/>
          </a:xfrm>
          <a:prstGeom prst="ellipse">
            <a:avLst/>
          </a:prstGeom>
          <a:ln w="381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Rockwell" panose="02060603020205020403"/>
                <a:ea typeface="+mn-ea"/>
                <a:cs typeface="+mn-cs"/>
              </a:rPr>
              <a:t>Leader</a:t>
            </a:r>
            <a:endParaRPr kumimoji="0" lang="en-US" sz="1400" b="0"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cxnSp>
        <p:nvCxnSpPr>
          <p:cNvPr id="30" name="Straight Connector 29">
            <a:extLst>
              <a:ext uri="{FF2B5EF4-FFF2-40B4-BE49-F238E27FC236}">
                <a16:creationId xmlns:a16="http://schemas.microsoft.com/office/drawing/2014/main" id="{0A8985E5-45AF-B64D-808D-9D7DC1305D3C}"/>
              </a:ext>
            </a:extLst>
          </p:cNvPr>
          <p:cNvCxnSpPr>
            <a:cxnSpLocks/>
          </p:cNvCxnSpPr>
          <p:nvPr/>
        </p:nvCxnSpPr>
        <p:spPr>
          <a:xfrm>
            <a:off x="9886678" y="4148694"/>
            <a:ext cx="492261" cy="0"/>
          </a:xfrm>
          <a:prstGeom prst="line">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FF8C37C-F528-194C-AF1B-C673E7999D67}"/>
              </a:ext>
            </a:extLst>
          </p:cNvPr>
          <p:cNvCxnSpPr>
            <a:cxnSpLocks/>
          </p:cNvCxnSpPr>
          <p:nvPr/>
        </p:nvCxnSpPr>
        <p:spPr>
          <a:xfrm>
            <a:off x="6023430" y="4228525"/>
            <a:ext cx="620394" cy="0"/>
          </a:xfrm>
          <a:prstGeom prst="line">
            <a:avLst/>
          </a:prstGeom>
          <a:ln w="38100">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6188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B20EDC9-EAF1-EA4C-B9C7-969721AA625F}"/>
              </a:ext>
            </a:extLst>
          </p:cNvPr>
          <p:cNvGraphicFramePr>
            <a:graphicFrameLocks noGrp="1"/>
          </p:cNvGraphicFramePr>
          <p:nvPr>
            <p:extLst>
              <p:ext uri="{D42A27DB-BD31-4B8C-83A1-F6EECF244321}">
                <p14:modId xmlns:p14="http://schemas.microsoft.com/office/powerpoint/2010/main" val="3790620320"/>
              </p:ext>
            </p:extLst>
          </p:nvPr>
        </p:nvGraphicFramePr>
        <p:xfrm>
          <a:off x="682188" y="1719692"/>
          <a:ext cx="10827625" cy="4329304"/>
        </p:xfrm>
        <a:graphic>
          <a:graphicData uri="http://schemas.openxmlformats.org/drawingml/2006/table">
            <a:tbl>
              <a:tblPr firstRow="1" firstCol="1" lastRow="1" lastCol="1" bandRow="1" bandCol="1"/>
              <a:tblGrid>
                <a:gridCol w="5029295">
                  <a:extLst>
                    <a:ext uri="{9D8B030D-6E8A-4147-A177-3AD203B41FA5}">
                      <a16:colId xmlns:a16="http://schemas.microsoft.com/office/drawing/2014/main" val="1567876266"/>
                    </a:ext>
                  </a:extLst>
                </a:gridCol>
                <a:gridCol w="5798330">
                  <a:extLst>
                    <a:ext uri="{9D8B030D-6E8A-4147-A177-3AD203B41FA5}">
                      <a16:colId xmlns:a16="http://schemas.microsoft.com/office/drawing/2014/main" val="3745583198"/>
                    </a:ext>
                  </a:extLst>
                </a:gridCol>
              </a:tblGrid>
              <a:tr h="629698">
                <a:tc>
                  <a:txBody>
                    <a:bodyPr/>
                    <a:lstStyle/>
                    <a:p>
                      <a:pPr marL="0" marR="0" algn="l" fontAlgn="t">
                        <a:spcBef>
                          <a:spcPts val="0"/>
                        </a:spcBef>
                        <a:spcAft>
                          <a:spcPts val="0"/>
                        </a:spcAft>
                      </a:pPr>
                      <a:r>
                        <a:rPr lang="en-US" sz="3300" b="1" i="0" u="none" strike="noStrike" dirty="0">
                          <a:solidFill>
                            <a:schemeClr val="bg1"/>
                          </a:solidFill>
                          <a:effectLst/>
                          <a:latin typeface="Rockwell" panose="02060603020205020403" pitchFamily="18" charset="77"/>
                          <a:ea typeface="Calibri" panose="020F0502020204030204" pitchFamily="34" charset="0"/>
                          <a:cs typeface="Calibri" panose="020F0502020204030204" pitchFamily="34" charset="0"/>
                        </a:rPr>
                        <a:t>Avoid</a:t>
                      </a:r>
                      <a:endParaRPr lang="en-US" sz="5000" b="0" i="0" u="none" strike="noStrike" dirty="0">
                        <a:solidFill>
                          <a:schemeClr val="bg1"/>
                        </a:solidFill>
                        <a:effectLst/>
                        <a:latin typeface="Rockwell" panose="02060603020205020403" pitchFamily="18" charset="77"/>
                        <a:cs typeface="Calibri" panose="020F0502020204030204" pitchFamily="34" charset="0"/>
                      </a:endParaRPr>
                    </a:p>
                  </a:txBody>
                  <a:tcPr marL="188595" marR="188595" marT="26194"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algn="l" fontAlgn="t">
                        <a:spcBef>
                          <a:spcPts val="0"/>
                        </a:spcBef>
                        <a:spcAft>
                          <a:spcPts val="0"/>
                        </a:spcAft>
                      </a:pPr>
                      <a:r>
                        <a:rPr lang="en-US" sz="3300" b="1" i="1" u="none" strike="noStrike" dirty="0">
                          <a:solidFill>
                            <a:schemeClr val="bg1"/>
                          </a:solidFill>
                          <a:effectLst/>
                          <a:latin typeface="Rockwell" panose="02060603020205020403" pitchFamily="18" charset="77"/>
                          <a:ea typeface="Calibri" panose="020F0502020204030204" pitchFamily="34" charset="0"/>
                          <a:cs typeface="Calibri" panose="020F0502020204030204" pitchFamily="34" charset="0"/>
                        </a:rPr>
                        <a:t>Try</a:t>
                      </a:r>
                      <a:endParaRPr lang="en-US" sz="5000" b="0" i="0" u="none" strike="noStrike" dirty="0">
                        <a:solidFill>
                          <a:schemeClr val="bg1"/>
                        </a:solidFill>
                        <a:effectLst/>
                        <a:latin typeface="Rockwell" panose="02060603020205020403" pitchFamily="18" charset="77"/>
                        <a:cs typeface="Calibri" panose="020F0502020204030204" pitchFamily="34" charset="0"/>
                      </a:endParaRPr>
                    </a:p>
                  </a:txBody>
                  <a:tcPr marL="188595" marR="188595" marT="26194"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756884676"/>
                  </a:ext>
                </a:extLst>
              </a:tr>
              <a:tr h="629698">
                <a:tc>
                  <a:txBody>
                    <a:bodyPr/>
                    <a:lstStyle/>
                    <a:p>
                      <a:pPr marL="0" marR="0" algn="l" fontAlgn="t">
                        <a:spcBef>
                          <a:spcPts val="0"/>
                        </a:spcBef>
                        <a:spcAft>
                          <a:spcPts val="0"/>
                        </a:spcAft>
                      </a:pPr>
                      <a:r>
                        <a:rPr lang="en-US" sz="3300" b="0" i="0" u="none" strike="noStrike" dirty="0">
                          <a:effectLst/>
                          <a:latin typeface="Rockwell" panose="02060603020205020403" pitchFamily="18" charset="77"/>
                          <a:ea typeface="Calibri" panose="020F0502020204030204" pitchFamily="34" charset="0"/>
                          <a:cs typeface="Calibri" panose="020F0502020204030204" pitchFamily="34" charset="0"/>
                        </a:rPr>
                        <a:t>Why did you do that?</a:t>
                      </a:r>
                      <a:endParaRPr lang="en-US" sz="5000" b="0" i="0" u="none" strike="noStrike" dirty="0">
                        <a:effectLst/>
                        <a:latin typeface="Rockwell" panose="02060603020205020403" pitchFamily="18" charset="77"/>
                        <a:cs typeface="Calibri" panose="020F0502020204030204" pitchFamily="34" charset="0"/>
                      </a:endParaRPr>
                    </a:p>
                  </a:txBody>
                  <a:tcPr marL="188595" marR="188595" marT="26194"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gn="l" fontAlgn="t">
                        <a:spcBef>
                          <a:spcPts val="0"/>
                        </a:spcBef>
                        <a:spcAft>
                          <a:spcPts val="0"/>
                        </a:spcAft>
                      </a:pPr>
                      <a:r>
                        <a:rPr lang="en-US" sz="3300" b="0" i="1" u="none" strike="noStrike" dirty="0">
                          <a:effectLst/>
                          <a:latin typeface="Rockwell" panose="02060603020205020403" pitchFamily="18" charset="77"/>
                          <a:ea typeface="Calibri" panose="020F0502020204030204" pitchFamily="34" charset="0"/>
                          <a:cs typeface="Calibri" panose="020F0502020204030204" pitchFamily="34" charset="0"/>
                        </a:rPr>
                        <a:t>How can you fix this? </a:t>
                      </a:r>
                      <a:endParaRPr lang="en-US" sz="5000" b="0" i="0" u="none" strike="noStrike" dirty="0">
                        <a:effectLst/>
                        <a:latin typeface="Rockwell" panose="02060603020205020403" pitchFamily="18" charset="77"/>
                        <a:cs typeface="Calibri" panose="020F0502020204030204" pitchFamily="34" charset="0"/>
                      </a:endParaRPr>
                    </a:p>
                  </a:txBody>
                  <a:tcPr marL="188595" marR="188595" marT="26194"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2495472"/>
                  </a:ext>
                </a:extLst>
              </a:tr>
              <a:tr h="1132618">
                <a:tc>
                  <a:txBody>
                    <a:bodyPr/>
                    <a:lstStyle/>
                    <a:p>
                      <a:pPr marL="0" marR="0" algn="l" fontAlgn="t">
                        <a:spcBef>
                          <a:spcPts val="0"/>
                        </a:spcBef>
                        <a:spcAft>
                          <a:spcPts val="0"/>
                        </a:spcAft>
                      </a:pPr>
                      <a:r>
                        <a:rPr lang="en-US" sz="3300" b="0" i="0" u="none" strike="noStrike" dirty="0">
                          <a:effectLst/>
                          <a:latin typeface="Rockwell" panose="02060603020205020403" pitchFamily="18" charset="77"/>
                          <a:ea typeface="Calibri" panose="020F0502020204030204" pitchFamily="34" charset="0"/>
                          <a:cs typeface="Calibri" panose="020F0502020204030204" pitchFamily="34" charset="0"/>
                        </a:rPr>
                        <a:t>Why did you forget to submit the form?</a:t>
                      </a:r>
                      <a:endParaRPr lang="en-US" sz="5000" b="0" i="0" u="none" strike="noStrike" dirty="0">
                        <a:effectLst/>
                        <a:latin typeface="Rockwell" panose="02060603020205020403" pitchFamily="18" charset="77"/>
                        <a:cs typeface="Calibri" panose="020F0502020204030204" pitchFamily="34" charset="0"/>
                      </a:endParaRPr>
                    </a:p>
                  </a:txBody>
                  <a:tcPr marL="188595" marR="188595" marT="26194"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gn="l" fontAlgn="t">
                        <a:spcBef>
                          <a:spcPts val="0"/>
                        </a:spcBef>
                        <a:spcAft>
                          <a:spcPts val="0"/>
                        </a:spcAft>
                      </a:pPr>
                      <a:r>
                        <a:rPr lang="en-US" sz="3300" b="0" i="1" u="none" strike="noStrike" dirty="0">
                          <a:effectLst/>
                          <a:latin typeface="Rockwell" panose="02060603020205020403" pitchFamily="18" charset="77"/>
                          <a:ea typeface="Calibri" panose="020F0502020204030204" pitchFamily="34" charset="0"/>
                          <a:cs typeface="Calibri" panose="020F0502020204030204" pitchFamily="34" charset="0"/>
                        </a:rPr>
                        <a:t>What’s your plan to make sure the form gets submitted next time?</a:t>
                      </a:r>
                      <a:endParaRPr lang="en-US" sz="5000" b="0" i="0" u="none" strike="noStrike" dirty="0">
                        <a:effectLst/>
                        <a:latin typeface="Rockwell" panose="02060603020205020403" pitchFamily="18" charset="77"/>
                        <a:cs typeface="Calibri" panose="020F0502020204030204" pitchFamily="34" charset="0"/>
                      </a:endParaRPr>
                    </a:p>
                  </a:txBody>
                  <a:tcPr marL="188595" marR="188595" marT="26194"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095058999"/>
                  </a:ext>
                </a:extLst>
              </a:tr>
              <a:tr h="1132618">
                <a:tc>
                  <a:txBody>
                    <a:bodyPr/>
                    <a:lstStyle/>
                    <a:p>
                      <a:pPr marL="0" marR="0" algn="l" fontAlgn="t">
                        <a:spcBef>
                          <a:spcPts val="0"/>
                        </a:spcBef>
                        <a:spcAft>
                          <a:spcPts val="0"/>
                        </a:spcAft>
                      </a:pPr>
                      <a:r>
                        <a:rPr lang="en-US" sz="3300" b="0" i="0" u="none" strike="noStrike" dirty="0">
                          <a:effectLst/>
                          <a:latin typeface="Rockwell" panose="02060603020205020403" pitchFamily="18" charset="77"/>
                          <a:ea typeface="Calibri" panose="020F0502020204030204" pitchFamily="34" charset="0"/>
                          <a:cs typeface="Calibri" panose="020F0502020204030204" pitchFamily="34" charset="0"/>
                        </a:rPr>
                        <a:t>Why are you late?</a:t>
                      </a:r>
                      <a:endParaRPr lang="en-US" sz="5000" b="0" i="0" u="none" strike="noStrike" dirty="0">
                        <a:effectLst/>
                        <a:latin typeface="Rockwell" panose="02060603020205020403" pitchFamily="18" charset="77"/>
                        <a:cs typeface="Calibri" panose="020F0502020204030204" pitchFamily="34" charset="0"/>
                      </a:endParaRPr>
                    </a:p>
                  </a:txBody>
                  <a:tcPr marL="188595" marR="188595" marT="26194"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gn="l" fontAlgn="t">
                        <a:spcBef>
                          <a:spcPts val="0"/>
                        </a:spcBef>
                        <a:spcAft>
                          <a:spcPts val="0"/>
                        </a:spcAft>
                      </a:pPr>
                      <a:r>
                        <a:rPr lang="en-US" sz="3300" b="0" i="1" u="none" strike="noStrike" dirty="0">
                          <a:effectLst/>
                          <a:latin typeface="Rockwell" panose="02060603020205020403" pitchFamily="18" charset="77"/>
                          <a:ea typeface="Calibri" panose="020F0502020204030204" pitchFamily="34" charset="0"/>
                          <a:cs typeface="Calibri" panose="020F0502020204030204" pitchFamily="34" charset="0"/>
                        </a:rPr>
                        <a:t>How will you make sure you’re here on time tomorrow?</a:t>
                      </a:r>
                      <a:endParaRPr lang="en-US" sz="5000" b="0" i="0" u="none" strike="noStrike" dirty="0">
                        <a:effectLst/>
                        <a:latin typeface="Rockwell" panose="02060603020205020403" pitchFamily="18" charset="77"/>
                        <a:cs typeface="Calibri" panose="020F0502020204030204" pitchFamily="34" charset="0"/>
                      </a:endParaRPr>
                    </a:p>
                  </a:txBody>
                  <a:tcPr marL="188595" marR="188595" marT="26194"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511523937"/>
                  </a:ext>
                </a:extLst>
              </a:tr>
            </a:tbl>
          </a:graphicData>
        </a:graphic>
      </p:graphicFrame>
      <p:sp>
        <p:nvSpPr>
          <p:cNvPr id="10" name="Rectangle 2">
            <a:extLst>
              <a:ext uri="{FF2B5EF4-FFF2-40B4-BE49-F238E27FC236}">
                <a16:creationId xmlns:a16="http://schemas.microsoft.com/office/drawing/2014/main" id="{AE51C019-2DB1-F842-ACED-227AD004EF76}"/>
              </a:ext>
            </a:extLst>
          </p:cNvPr>
          <p:cNvSpPr>
            <a:spLocks noGrp="1" noChangeArrowheads="1"/>
          </p:cNvSpPr>
          <p:nvPr>
            <p:ph type="title"/>
          </p:nvPr>
        </p:nvSpPr>
        <p:spPr>
          <a:xfrm>
            <a:off x="1068149" y="357808"/>
            <a:ext cx="10074584" cy="1143000"/>
          </a:xfrm>
        </p:spPr>
        <p:txBody>
          <a:bodyPr>
            <a:noAutofit/>
          </a:bodyPr>
          <a:lstStyle/>
          <a:p>
            <a:pPr algn="ctr" eaLnBrk="1" hangingPunct="1"/>
            <a:r>
              <a:rPr lang="en-US" sz="4400" dirty="0">
                <a:solidFill>
                  <a:schemeClr val="tx1"/>
                </a:solidFill>
              </a:rPr>
              <a:t>Stick with “Forward Focused” Questions</a:t>
            </a:r>
          </a:p>
        </p:txBody>
      </p:sp>
    </p:spTree>
    <p:extLst>
      <p:ext uri="{BB962C8B-B14F-4D97-AF65-F5344CB8AC3E}">
        <p14:creationId xmlns:p14="http://schemas.microsoft.com/office/powerpoint/2010/main" val="56601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38152692-F8AC-ED4E-B72C-7ACE25C6B3E6}"/>
              </a:ext>
            </a:extLst>
          </p:cNvPr>
          <p:cNvSpPr>
            <a:spLocks noGrp="1"/>
          </p:cNvSpPr>
          <p:nvPr>
            <p:ph type="title"/>
          </p:nvPr>
        </p:nvSpPr>
        <p:spPr>
          <a:xfrm>
            <a:off x="1490145" y="2376862"/>
            <a:ext cx="2640646" cy="2104273"/>
          </a:xfrm>
          <a:noFill/>
        </p:spPr>
        <p:txBody>
          <a:bodyPr>
            <a:normAutofit/>
          </a:bodyPr>
          <a:lstStyle/>
          <a:p>
            <a:pPr algn="ctr"/>
            <a:r>
              <a:rPr lang="en-US" sz="3000">
                <a:solidFill>
                  <a:srgbClr val="FFFFFF"/>
                </a:solidFill>
              </a:rPr>
              <a:t>Ask Questions Like These</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86F9EF36-BD90-AF4F-B055-E2596074D56E}"/>
              </a:ext>
            </a:extLst>
          </p:cNvPr>
          <p:cNvSpPr>
            <a:spLocks noGrp="1"/>
          </p:cNvSpPr>
          <p:nvPr>
            <p:ph idx="1"/>
          </p:nvPr>
        </p:nvSpPr>
        <p:spPr>
          <a:xfrm>
            <a:off x="6081089" y="1165122"/>
            <a:ext cx="5142658" cy="5501149"/>
          </a:xfrm>
        </p:spPr>
        <p:txBody>
          <a:bodyPr anchor="ctr">
            <a:normAutofit fontScale="92500" lnSpcReduction="10000"/>
          </a:bodyPr>
          <a:lstStyle/>
          <a:p>
            <a:pPr lvl="0"/>
            <a:r>
              <a:rPr lang="en-US" sz="2800" i="1" dirty="0"/>
              <a:t>What would be the first step?</a:t>
            </a:r>
            <a:endParaRPr lang="en-US" sz="2800" dirty="0"/>
          </a:p>
          <a:p>
            <a:pPr lvl="0"/>
            <a:r>
              <a:rPr lang="en-US" sz="2800" i="1" dirty="0"/>
              <a:t>What would you need to do to make that happen?</a:t>
            </a:r>
            <a:endParaRPr lang="en-US" sz="2800" dirty="0"/>
          </a:p>
          <a:p>
            <a:pPr lvl="0"/>
            <a:r>
              <a:rPr lang="en-US" sz="2800" i="1" dirty="0"/>
              <a:t>How can I help you? What do you need?</a:t>
            </a:r>
          </a:p>
          <a:p>
            <a:pPr lvl="0"/>
            <a:r>
              <a:rPr lang="en-US" sz="2800" i="1" dirty="0"/>
              <a:t>What would that look like? Where would you start? What would happen next?</a:t>
            </a:r>
            <a:endParaRPr lang="en-US" sz="2800" dirty="0"/>
          </a:p>
          <a:p>
            <a:r>
              <a:rPr lang="en-US" sz="2800" i="1" dirty="0"/>
              <a:t>What are some things that might get in your way? How would you deal with that? </a:t>
            </a:r>
          </a:p>
          <a:p>
            <a:r>
              <a:rPr lang="en-US" sz="2800" i="1" dirty="0"/>
              <a:t>If you’re at a 2 now in your progress, what would it take to get you to a 3?</a:t>
            </a:r>
            <a:endParaRPr lang="en-US" sz="2800" dirty="0"/>
          </a:p>
          <a:p>
            <a:endParaRPr lang="en-US" dirty="0"/>
          </a:p>
          <a:p>
            <a:endParaRPr lang="en-US" dirty="0"/>
          </a:p>
        </p:txBody>
      </p:sp>
    </p:spTree>
    <p:extLst>
      <p:ext uri="{BB962C8B-B14F-4D97-AF65-F5344CB8AC3E}">
        <p14:creationId xmlns:p14="http://schemas.microsoft.com/office/powerpoint/2010/main" val="3579457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E3C6D966-8333-6841-B14B-4463D6B7B7FD}"/>
              </a:ext>
            </a:extLst>
          </p:cNvPr>
          <p:cNvSpPr>
            <a:spLocks noGrp="1" noChangeArrowheads="1"/>
          </p:cNvSpPr>
          <p:nvPr>
            <p:ph type="title"/>
          </p:nvPr>
        </p:nvSpPr>
        <p:spPr>
          <a:xfrm>
            <a:off x="417530" y="403640"/>
            <a:ext cx="11169748" cy="1143000"/>
          </a:xfrm>
        </p:spPr>
        <p:txBody>
          <a:bodyPr>
            <a:noAutofit/>
          </a:bodyPr>
          <a:lstStyle/>
          <a:p>
            <a:pPr algn="ctr" eaLnBrk="1" hangingPunct="1"/>
            <a:r>
              <a:rPr lang="en-US" dirty="0">
                <a:solidFill>
                  <a:schemeClr val="accent1"/>
                </a:solidFill>
              </a:rPr>
              <a:t>“Elicit Provide Elicit”</a:t>
            </a:r>
          </a:p>
        </p:txBody>
      </p:sp>
      <p:sp>
        <p:nvSpPr>
          <p:cNvPr id="2439170" name="Rectangle 2"/>
          <p:cNvSpPr>
            <a:spLocks noGrp="1" noChangeArrowheads="1"/>
          </p:cNvSpPr>
          <p:nvPr>
            <p:ph idx="1"/>
          </p:nvPr>
        </p:nvSpPr>
        <p:spPr>
          <a:xfrm>
            <a:off x="604722" y="1858909"/>
            <a:ext cx="2540893" cy="1413060"/>
          </a:xfrm>
        </p:spPr>
        <p:txBody>
          <a:bodyPr>
            <a:noAutofit/>
          </a:bodyPr>
          <a:lstStyle/>
          <a:p>
            <a:pPr marL="9525" indent="-9525">
              <a:buFont typeface="Wingdings" charset="0"/>
              <a:buNone/>
            </a:pPr>
            <a:r>
              <a:rPr lang="en-US" sz="3200" dirty="0">
                <a:latin typeface="Rockwell" panose="02060603020205020403" pitchFamily="18" charset="77"/>
                <a:cs typeface="Calibri" panose="020F0502020204030204" pitchFamily="34" charset="0"/>
              </a:rPr>
              <a:t>“What do you know about…?”</a:t>
            </a:r>
          </a:p>
        </p:txBody>
      </p:sp>
      <p:sp>
        <p:nvSpPr>
          <p:cNvPr id="2439171" name="Rectangle 3"/>
          <p:cNvSpPr>
            <a:spLocks noChangeArrowheads="1"/>
          </p:cNvSpPr>
          <p:nvPr/>
        </p:nvSpPr>
        <p:spPr bwMode="auto">
          <a:xfrm>
            <a:off x="4599566" y="1798886"/>
            <a:ext cx="3139765" cy="14130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9525" indent="-9525">
              <a:spcBef>
                <a:spcPct val="20000"/>
              </a:spcBef>
            </a:pPr>
            <a:r>
              <a:rPr lang="en-US" sz="3200" dirty="0">
                <a:latin typeface="Rockwell" panose="02060603020205020403" pitchFamily="18" charset="77"/>
                <a:cs typeface="Calibri" panose="020F0502020204030204" pitchFamily="34" charset="0"/>
              </a:rPr>
              <a:t>“That’s right. I’ve also seen that…”</a:t>
            </a:r>
          </a:p>
        </p:txBody>
      </p:sp>
      <p:sp>
        <p:nvSpPr>
          <p:cNvPr id="2439172" name="Rectangle 4"/>
          <p:cNvSpPr>
            <a:spLocks noChangeArrowheads="1"/>
          </p:cNvSpPr>
          <p:nvPr/>
        </p:nvSpPr>
        <p:spPr bwMode="auto">
          <a:xfrm>
            <a:off x="9188136" y="1785339"/>
            <a:ext cx="2399142" cy="9597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9525" indent="-9525">
              <a:spcBef>
                <a:spcPct val="20000"/>
              </a:spcBef>
            </a:pPr>
            <a:r>
              <a:rPr lang="en-US" sz="3200" dirty="0">
                <a:latin typeface="Rockwell" panose="02060603020205020403" pitchFamily="18" charset="77"/>
                <a:cs typeface="Calibri" panose="020F0502020204030204" pitchFamily="34" charset="0"/>
              </a:rPr>
              <a:t>“So what’s your plan?”</a:t>
            </a:r>
          </a:p>
        </p:txBody>
      </p:sp>
      <p:sp>
        <p:nvSpPr>
          <p:cNvPr id="13" name="Rectangle 2">
            <a:extLst>
              <a:ext uri="{FF2B5EF4-FFF2-40B4-BE49-F238E27FC236}">
                <a16:creationId xmlns:a16="http://schemas.microsoft.com/office/drawing/2014/main" id="{191BB9BC-BDE6-F948-8662-2FA81B4E2507}"/>
              </a:ext>
            </a:extLst>
          </p:cNvPr>
          <p:cNvSpPr txBox="1">
            <a:spLocks noChangeArrowheads="1"/>
          </p:cNvSpPr>
          <p:nvPr/>
        </p:nvSpPr>
        <p:spPr>
          <a:xfrm>
            <a:off x="619130" y="4046245"/>
            <a:ext cx="2540893" cy="10357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525" indent="-9525">
              <a:buFont typeface="Wingdings" charset="0"/>
              <a:buNone/>
            </a:pPr>
            <a:r>
              <a:rPr lang="en-US" sz="3200" dirty="0">
                <a:latin typeface="Rockwell" panose="02060603020205020403" pitchFamily="18" charset="77"/>
                <a:cs typeface="Calibri" panose="020F0502020204030204" pitchFamily="34" charset="0"/>
              </a:rPr>
              <a:t>“What are you thinking you’ll do about…?”  </a:t>
            </a:r>
          </a:p>
        </p:txBody>
      </p:sp>
      <p:sp>
        <p:nvSpPr>
          <p:cNvPr id="14" name="Rectangle 3">
            <a:extLst>
              <a:ext uri="{FF2B5EF4-FFF2-40B4-BE49-F238E27FC236}">
                <a16:creationId xmlns:a16="http://schemas.microsoft.com/office/drawing/2014/main" id="{46063277-163C-8A4B-B2F0-64CFBF9BE2A3}"/>
              </a:ext>
            </a:extLst>
          </p:cNvPr>
          <p:cNvSpPr>
            <a:spLocks noChangeArrowheads="1"/>
          </p:cNvSpPr>
          <p:nvPr/>
        </p:nvSpPr>
        <p:spPr bwMode="auto">
          <a:xfrm>
            <a:off x="4608842" y="4014715"/>
            <a:ext cx="3251463" cy="8835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9525" indent="-9525">
              <a:spcBef>
                <a:spcPct val="20000"/>
              </a:spcBef>
            </a:pPr>
            <a:r>
              <a:rPr lang="en-US" sz="3200" dirty="0">
                <a:latin typeface="Rockwell" panose="02060603020205020403" pitchFamily="18" charset="77"/>
                <a:cs typeface="Calibri" panose="020F0502020204030204" pitchFamily="34" charset="0"/>
              </a:rPr>
              <a:t>“That’s right. Another thing you might consider is…”</a:t>
            </a:r>
          </a:p>
        </p:txBody>
      </p:sp>
      <p:sp>
        <p:nvSpPr>
          <p:cNvPr id="15" name="Rectangle 4">
            <a:extLst>
              <a:ext uri="{FF2B5EF4-FFF2-40B4-BE49-F238E27FC236}">
                <a16:creationId xmlns:a16="http://schemas.microsoft.com/office/drawing/2014/main" id="{E2DC23E8-2B5C-8E48-A6B2-9867152A3B62}"/>
              </a:ext>
            </a:extLst>
          </p:cNvPr>
          <p:cNvSpPr>
            <a:spLocks noChangeArrowheads="1"/>
          </p:cNvSpPr>
          <p:nvPr/>
        </p:nvSpPr>
        <p:spPr bwMode="auto">
          <a:xfrm>
            <a:off x="9181243" y="3954080"/>
            <a:ext cx="2406035" cy="9597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9525" indent="-9525">
              <a:spcBef>
                <a:spcPct val="20000"/>
              </a:spcBef>
            </a:pPr>
            <a:r>
              <a:rPr lang="en-US" sz="3200" dirty="0">
                <a:latin typeface="Rockwell" panose="02060603020205020403" pitchFamily="18" charset="77"/>
                <a:cs typeface="Calibri" panose="020F0502020204030204" pitchFamily="34" charset="0"/>
              </a:rPr>
              <a:t>“So what’s your first step?”</a:t>
            </a:r>
          </a:p>
        </p:txBody>
      </p:sp>
      <p:cxnSp>
        <p:nvCxnSpPr>
          <p:cNvPr id="16" name="AutoShape 5">
            <a:extLst>
              <a:ext uri="{FF2B5EF4-FFF2-40B4-BE49-F238E27FC236}">
                <a16:creationId xmlns:a16="http://schemas.microsoft.com/office/drawing/2014/main" id="{4C24FA98-71ED-E94B-9F16-72840C188D37}"/>
              </a:ext>
            </a:extLst>
          </p:cNvPr>
          <p:cNvCxnSpPr>
            <a:cxnSpLocks noChangeShapeType="1"/>
          </p:cNvCxnSpPr>
          <p:nvPr/>
        </p:nvCxnSpPr>
        <p:spPr bwMode="auto">
          <a:xfrm>
            <a:off x="3264031" y="4723215"/>
            <a:ext cx="1176255" cy="0"/>
          </a:xfrm>
          <a:prstGeom prst="straightConnector1">
            <a:avLst/>
          </a:prstGeom>
          <a:noFill/>
          <a:ln w="63500">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18" name="AutoShape 5">
            <a:extLst>
              <a:ext uri="{FF2B5EF4-FFF2-40B4-BE49-F238E27FC236}">
                <a16:creationId xmlns:a16="http://schemas.microsoft.com/office/drawing/2014/main" id="{9DDE1566-00A8-094D-BFDE-3C3F38035192}"/>
              </a:ext>
            </a:extLst>
          </p:cNvPr>
          <p:cNvCxnSpPr>
            <a:cxnSpLocks noChangeShapeType="1"/>
          </p:cNvCxnSpPr>
          <p:nvPr/>
        </p:nvCxnSpPr>
        <p:spPr bwMode="auto">
          <a:xfrm>
            <a:off x="7681635" y="4733127"/>
            <a:ext cx="1176255" cy="0"/>
          </a:xfrm>
          <a:prstGeom prst="straightConnector1">
            <a:avLst/>
          </a:prstGeom>
          <a:noFill/>
          <a:ln w="63500">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19" name="AutoShape 5">
            <a:extLst>
              <a:ext uri="{FF2B5EF4-FFF2-40B4-BE49-F238E27FC236}">
                <a16:creationId xmlns:a16="http://schemas.microsoft.com/office/drawing/2014/main" id="{5656A3EA-130A-2341-A18F-7C7A99194DF3}"/>
              </a:ext>
            </a:extLst>
          </p:cNvPr>
          <p:cNvCxnSpPr>
            <a:cxnSpLocks noChangeShapeType="1"/>
          </p:cNvCxnSpPr>
          <p:nvPr/>
        </p:nvCxnSpPr>
        <p:spPr bwMode="auto">
          <a:xfrm>
            <a:off x="7676271" y="2546971"/>
            <a:ext cx="1176255" cy="0"/>
          </a:xfrm>
          <a:prstGeom prst="straightConnector1">
            <a:avLst/>
          </a:prstGeom>
          <a:noFill/>
          <a:ln w="63500">
            <a:solidFill>
              <a:schemeClr val="tx1"/>
            </a:solidFill>
            <a:round/>
            <a:headEnd/>
            <a:tailEnd type="triangle" w="med" len="med"/>
          </a:ln>
          <a:extLst>
            <a:ext uri="{909E8E84-426E-40dd-AFC4-6F175D3DCCD1}">
              <a14:hiddenFill xmlns="" xmlns:a14="http://schemas.microsoft.com/office/drawing/2010/main">
                <a:noFill/>
              </a14:hiddenFill>
            </a:ext>
          </a:extLst>
        </p:spPr>
      </p:cxnSp>
      <p:cxnSp>
        <p:nvCxnSpPr>
          <p:cNvPr id="20" name="AutoShape 5">
            <a:extLst>
              <a:ext uri="{FF2B5EF4-FFF2-40B4-BE49-F238E27FC236}">
                <a16:creationId xmlns:a16="http://schemas.microsoft.com/office/drawing/2014/main" id="{17FFA78F-BFF4-314E-ADB8-777258B1F14F}"/>
              </a:ext>
            </a:extLst>
          </p:cNvPr>
          <p:cNvCxnSpPr>
            <a:cxnSpLocks noChangeShapeType="1"/>
          </p:cNvCxnSpPr>
          <p:nvPr/>
        </p:nvCxnSpPr>
        <p:spPr bwMode="auto">
          <a:xfrm>
            <a:off x="3274541" y="2546971"/>
            <a:ext cx="1188395" cy="485"/>
          </a:xfrm>
          <a:prstGeom prst="straightConnector1">
            <a:avLst/>
          </a:prstGeom>
          <a:noFill/>
          <a:ln w="63500">
            <a:solidFill>
              <a:schemeClr val="tx1"/>
            </a:solidFill>
            <a:round/>
            <a:headEnd/>
            <a:tailEnd type="triangle" w="med" len="me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884573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37" name="Group 136">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38" name="Oval 137">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9" name="Oval 138">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9154" name="Rectangle 2"/>
          <p:cNvSpPr>
            <a:spLocks noGrp="1" noChangeArrowheads="1"/>
          </p:cNvSpPr>
          <p:nvPr>
            <p:ph type="title"/>
          </p:nvPr>
        </p:nvSpPr>
        <p:spPr>
          <a:xfrm>
            <a:off x="1490145" y="2376862"/>
            <a:ext cx="2640646" cy="2104273"/>
          </a:xfrm>
          <a:noFill/>
        </p:spPr>
        <p:txBody>
          <a:bodyPr>
            <a:normAutofit/>
          </a:bodyPr>
          <a:lstStyle/>
          <a:p>
            <a:pPr algn="ctr" eaLnBrk="1" hangingPunct="1"/>
            <a:r>
              <a:rPr lang="en-US" sz="3000">
                <a:solidFill>
                  <a:srgbClr val="FFFFFF"/>
                </a:solidFill>
              </a:rPr>
              <a:t>Give Advice Without Telling Someone What to Do</a:t>
            </a:r>
          </a:p>
        </p:txBody>
      </p:sp>
      <p:sp>
        <p:nvSpPr>
          <p:cNvPr id="141" name="Rectangle 140">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0723" name="Rectangle 3"/>
          <p:cNvSpPr>
            <a:spLocks noGrp="1" noChangeArrowheads="1"/>
          </p:cNvSpPr>
          <p:nvPr>
            <p:ph idx="1"/>
          </p:nvPr>
        </p:nvSpPr>
        <p:spPr>
          <a:xfrm>
            <a:off x="5986462" y="270833"/>
            <a:ext cx="5400675" cy="6386051"/>
          </a:xfrm>
        </p:spPr>
        <p:txBody>
          <a:bodyPr anchor="ctr">
            <a:normAutofit/>
          </a:bodyPr>
          <a:lstStyle/>
          <a:p>
            <a:pPr eaLnBrk="1" hangingPunct="1">
              <a:defRPr/>
            </a:pPr>
            <a:r>
              <a:rPr lang="en-US" sz="2400" dirty="0"/>
              <a:t>Ask for permission.	</a:t>
            </a:r>
          </a:p>
          <a:p>
            <a:pPr marL="857250" lvl="1" indent="-400050">
              <a:defRPr/>
            </a:pPr>
            <a:r>
              <a:rPr lang="en-US" sz="2000" i="1" dirty="0"/>
              <a:t>Would it be okay if  I gave you some information about…</a:t>
            </a:r>
          </a:p>
          <a:p>
            <a:pPr marL="857250" lvl="1" indent="-400050">
              <a:defRPr/>
            </a:pPr>
            <a:r>
              <a:rPr lang="en-US" sz="2000" i="1" dirty="0"/>
              <a:t>If you don’t mind, let me give you a suggestion here…</a:t>
            </a:r>
          </a:p>
          <a:p>
            <a:pPr eaLnBrk="1" hangingPunct="1">
              <a:defRPr/>
            </a:pPr>
            <a:r>
              <a:rPr lang="en-US" sz="2400" dirty="0"/>
              <a:t>Preface advice with permission to disagree.</a:t>
            </a:r>
          </a:p>
          <a:p>
            <a:pPr marL="857250" lvl="1" indent="-400050">
              <a:defRPr/>
            </a:pPr>
            <a:r>
              <a:rPr lang="en-US" sz="2000" i="1" dirty="0"/>
              <a:t>This may or may not apply to you, but…</a:t>
            </a:r>
          </a:p>
          <a:p>
            <a:pPr>
              <a:defRPr/>
            </a:pPr>
            <a:r>
              <a:rPr lang="en-US" sz="2400" dirty="0"/>
              <a:t>Give a menu of options.</a:t>
            </a:r>
          </a:p>
          <a:p>
            <a:pPr lvl="1">
              <a:defRPr/>
            </a:pPr>
            <a:r>
              <a:rPr lang="en-US" sz="2000" i="1" dirty="0"/>
              <a:t>There are a couple things you could do here…</a:t>
            </a:r>
          </a:p>
          <a:p>
            <a:pPr eaLnBrk="1" hangingPunct="1">
              <a:defRPr/>
            </a:pPr>
            <a:r>
              <a:rPr lang="en-US" sz="2400" dirty="0"/>
              <a:t>Emphasize personal choice.</a:t>
            </a:r>
          </a:p>
          <a:p>
            <a:pPr lvl="1" eaLnBrk="1" hangingPunct="1">
              <a:defRPr/>
            </a:pPr>
            <a:r>
              <a:rPr lang="en-US" sz="2000" i="1" dirty="0"/>
              <a:t>…but again, you’ll have to decide what will work best for you.</a:t>
            </a:r>
          </a:p>
        </p:txBody>
      </p:sp>
    </p:spTree>
    <p:extLst>
      <p:ext uri="{BB962C8B-B14F-4D97-AF65-F5344CB8AC3E}">
        <p14:creationId xmlns:p14="http://schemas.microsoft.com/office/powerpoint/2010/main" val="1065791795"/>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D22754D-6B3D-8F48-927F-645890F94E62}"/>
              </a:ext>
            </a:extLst>
          </p:cNvPr>
          <p:cNvGraphicFramePr>
            <a:graphicFrameLocks noGrp="1"/>
          </p:cNvGraphicFramePr>
          <p:nvPr>
            <p:extLst>
              <p:ext uri="{D42A27DB-BD31-4B8C-83A1-F6EECF244321}">
                <p14:modId xmlns:p14="http://schemas.microsoft.com/office/powerpoint/2010/main" val="1898074745"/>
              </p:ext>
            </p:extLst>
          </p:nvPr>
        </p:nvGraphicFramePr>
        <p:xfrm>
          <a:off x="643466" y="1244042"/>
          <a:ext cx="10905067" cy="5059031"/>
        </p:xfrm>
        <a:graphic>
          <a:graphicData uri="http://schemas.openxmlformats.org/drawingml/2006/table">
            <a:tbl>
              <a:tblPr firstRow="1" firstCol="1" bandRow="1">
                <a:tableStyleId>{5C22544A-7EE6-4342-B048-85BDC9FD1C3A}</a:tableStyleId>
              </a:tblPr>
              <a:tblGrid>
                <a:gridCol w="1970405">
                  <a:extLst>
                    <a:ext uri="{9D8B030D-6E8A-4147-A177-3AD203B41FA5}">
                      <a16:colId xmlns:a16="http://schemas.microsoft.com/office/drawing/2014/main" val="1104362661"/>
                    </a:ext>
                  </a:extLst>
                </a:gridCol>
                <a:gridCol w="3383897">
                  <a:extLst>
                    <a:ext uri="{9D8B030D-6E8A-4147-A177-3AD203B41FA5}">
                      <a16:colId xmlns:a16="http://schemas.microsoft.com/office/drawing/2014/main" val="3167497462"/>
                    </a:ext>
                  </a:extLst>
                </a:gridCol>
                <a:gridCol w="5550765">
                  <a:extLst>
                    <a:ext uri="{9D8B030D-6E8A-4147-A177-3AD203B41FA5}">
                      <a16:colId xmlns:a16="http://schemas.microsoft.com/office/drawing/2014/main" val="3332529192"/>
                    </a:ext>
                  </a:extLst>
                </a:gridCol>
              </a:tblGrid>
              <a:tr h="399398">
                <a:tc>
                  <a:txBody>
                    <a:bodyPr/>
                    <a:lstStyle/>
                    <a:p>
                      <a:pPr marL="0" marR="0">
                        <a:spcBef>
                          <a:spcPts val="0"/>
                        </a:spcBef>
                        <a:spcAft>
                          <a:spcPts val="0"/>
                        </a:spcAft>
                        <a:tabLst>
                          <a:tab pos="228600" algn="l"/>
                        </a:tabLs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solidFill>
                      <a:schemeClr val="accent1">
                        <a:lumMod val="75000"/>
                      </a:schemeClr>
                    </a:solidFill>
                  </a:tcPr>
                </a:tc>
                <a:tc>
                  <a:txBody>
                    <a:bodyPr/>
                    <a:lstStyle/>
                    <a:p>
                      <a:pPr marL="0" marR="0">
                        <a:spcBef>
                          <a:spcPts val="0"/>
                        </a:spcBef>
                        <a:spcAft>
                          <a:spcPts val="0"/>
                        </a:spcAft>
                        <a:tabLst>
                          <a:tab pos="228600" algn="l"/>
                        </a:tabLst>
                      </a:pPr>
                      <a:r>
                        <a:rPr lang="en-US" sz="2200" dirty="0">
                          <a:effectLst/>
                        </a:rPr>
                        <a:t>Key Question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solidFill>
                      <a:schemeClr val="accent1">
                        <a:lumMod val="75000"/>
                      </a:schemeClr>
                    </a:solidFill>
                  </a:tcPr>
                </a:tc>
                <a:tc>
                  <a:txBody>
                    <a:bodyPr/>
                    <a:lstStyle/>
                    <a:p>
                      <a:pPr marL="0" marR="0">
                        <a:spcBef>
                          <a:spcPts val="0"/>
                        </a:spcBef>
                        <a:spcAft>
                          <a:spcPts val="0"/>
                        </a:spcAft>
                        <a:tabLst>
                          <a:tab pos="228600" algn="l"/>
                        </a:tabLst>
                      </a:pPr>
                      <a:r>
                        <a:rPr lang="en-US" sz="2200" dirty="0">
                          <a:effectLst/>
                        </a:rPr>
                        <a:t>Example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solidFill>
                      <a:schemeClr val="accent1">
                        <a:lumMod val="75000"/>
                      </a:schemeClr>
                    </a:solidFill>
                  </a:tcPr>
                </a:tc>
                <a:extLst>
                  <a:ext uri="{0D108BD9-81ED-4DB2-BD59-A6C34878D82A}">
                    <a16:rowId xmlns:a16="http://schemas.microsoft.com/office/drawing/2014/main" val="2421337763"/>
                  </a:ext>
                </a:extLst>
              </a:tr>
              <a:tr h="732228">
                <a:tc>
                  <a:txBody>
                    <a:bodyPr/>
                    <a:lstStyle/>
                    <a:p>
                      <a:pPr marL="0" marR="0">
                        <a:spcBef>
                          <a:spcPts val="0"/>
                        </a:spcBef>
                        <a:spcAft>
                          <a:spcPts val="0"/>
                        </a:spcAft>
                        <a:tabLst>
                          <a:tab pos="228600" algn="l"/>
                        </a:tabLst>
                      </a:pPr>
                      <a:r>
                        <a:rPr lang="en-US" sz="2200">
                          <a:effectLst/>
                        </a:rPr>
                        <a:t>Specific</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solidFill>
                      <a:schemeClr val="accent1">
                        <a:lumMod val="75000"/>
                      </a:schemeClr>
                    </a:solidFill>
                  </a:tcPr>
                </a:tc>
                <a:tc>
                  <a:txBody>
                    <a:bodyPr/>
                    <a:lstStyle/>
                    <a:p>
                      <a:pPr marL="0" marR="0">
                        <a:spcBef>
                          <a:spcPts val="0"/>
                        </a:spcBef>
                        <a:spcAft>
                          <a:spcPts val="0"/>
                        </a:spcAft>
                        <a:tabLst>
                          <a:tab pos="228600" algn="l"/>
                        </a:tabLst>
                      </a:pPr>
                      <a:r>
                        <a:rPr lang="en-US" sz="2200" i="1">
                          <a:effectLst/>
                        </a:rPr>
                        <a:t>What specifically do you want to achieve?</a:t>
                      </a:r>
                      <a:endParaRPr lang="en-US" sz="2200" i="1" dirty="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tc>
                <a:tc>
                  <a:txBody>
                    <a:bodyPr/>
                    <a:lstStyle/>
                    <a:p>
                      <a:pPr marL="0" marR="0">
                        <a:spcBef>
                          <a:spcPts val="0"/>
                        </a:spcBef>
                        <a:spcAft>
                          <a:spcPts val="0"/>
                        </a:spcAft>
                        <a:tabLst>
                          <a:tab pos="228600" algn="l"/>
                        </a:tabLst>
                      </a:pPr>
                      <a:r>
                        <a:rPr lang="en-US" sz="2200" dirty="0">
                          <a:effectLst/>
                        </a:rPr>
                        <a:t>I’d like to get more experience in air defense.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tc>
                <a:extLst>
                  <a:ext uri="{0D108BD9-81ED-4DB2-BD59-A6C34878D82A}">
                    <a16:rowId xmlns:a16="http://schemas.microsoft.com/office/drawing/2014/main" val="2009819414"/>
                  </a:ext>
                </a:extLst>
              </a:tr>
              <a:tr h="1065059">
                <a:tc>
                  <a:txBody>
                    <a:bodyPr/>
                    <a:lstStyle/>
                    <a:p>
                      <a:pPr marL="0" marR="0">
                        <a:spcBef>
                          <a:spcPts val="0"/>
                        </a:spcBef>
                        <a:spcAft>
                          <a:spcPts val="0"/>
                        </a:spcAft>
                        <a:tabLst>
                          <a:tab pos="228600" algn="l"/>
                        </a:tabLst>
                      </a:pPr>
                      <a:r>
                        <a:rPr lang="en-US" sz="2200">
                          <a:effectLst/>
                        </a:rPr>
                        <a:t>Measurable</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solidFill>
                      <a:schemeClr val="accent1">
                        <a:lumMod val="75000"/>
                      </a:schemeClr>
                    </a:solidFill>
                  </a:tcPr>
                </a:tc>
                <a:tc>
                  <a:txBody>
                    <a:bodyPr/>
                    <a:lstStyle/>
                    <a:p>
                      <a:pPr marL="0" marR="0">
                        <a:spcBef>
                          <a:spcPts val="0"/>
                        </a:spcBef>
                        <a:spcAft>
                          <a:spcPts val="0"/>
                        </a:spcAft>
                        <a:tabLst>
                          <a:tab pos="228600" algn="l"/>
                        </a:tabLst>
                      </a:pPr>
                      <a:r>
                        <a:rPr lang="en-US" sz="2200" i="1">
                          <a:effectLst/>
                        </a:rPr>
                        <a:t>How will you know if you’ve reached your goal?</a:t>
                      </a:r>
                      <a:endParaRPr lang="en-US" sz="2200" i="1">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tc>
                <a:tc>
                  <a:txBody>
                    <a:bodyPr/>
                    <a:lstStyle/>
                    <a:p>
                      <a:pPr marL="0" marR="0">
                        <a:spcBef>
                          <a:spcPts val="0"/>
                        </a:spcBef>
                        <a:spcAft>
                          <a:spcPts val="0"/>
                        </a:spcAft>
                        <a:tabLst>
                          <a:tab pos="228600" algn="l"/>
                        </a:tabLst>
                      </a:pPr>
                      <a:r>
                        <a:rPr lang="en-US" sz="2200">
                          <a:effectLst/>
                        </a:rPr>
                        <a:t>When I leave the Army, I’d like to get my degree in aviation or aerospace engineering.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tc>
                <a:extLst>
                  <a:ext uri="{0D108BD9-81ED-4DB2-BD59-A6C34878D82A}">
                    <a16:rowId xmlns:a16="http://schemas.microsoft.com/office/drawing/2014/main" val="167417427"/>
                  </a:ext>
                </a:extLst>
              </a:tr>
              <a:tr h="732228">
                <a:tc>
                  <a:txBody>
                    <a:bodyPr/>
                    <a:lstStyle/>
                    <a:p>
                      <a:pPr marL="0" marR="0">
                        <a:spcBef>
                          <a:spcPts val="0"/>
                        </a:spcBef>
                        <a:spcAft>
                          <a:spcPts val="0"/>
                        </a:spcAft>
                        <a:tabLst>
                          <a:tab pos="228600" algn="l"/>
                        </a:tabLst>
                      </a:pPr>
                      <a:r>
                        <a:rPr lang="en-US" sz="2200">
                          <a:effectLst/>
                        </a:rPr>
                        <a:t>Attainable</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solidFill>
                      <a:schemeClr val="accent1">
                        <a:lumMod val="75000"/>
                      </a:schemeClr>
                    </a:solidFill>
                  </a:tcPr>
                </a:tc>
                <a:tc>
                  <a:txBody>
                    <a:bodyPr/>
                    <a:lstStyle/>
                    <a:p>
                      <a:pPr marL="0" marR="0">
                        <a:spcBef>
                          <a:spcPts val="0"/>
                        </a:spcBef>
                        <a:spcAft>
                          <a:spcPts val="0"/>
                        </a:spcAft>
                        <a:tabLst>
                          <a:tab pos="228600" algn="l"/>
                        </a:tabLst>
                      </a:pPr>
                      <a:r>
                        <a:rPr lang="en-US" sz="2200" i="1">
                          <a:effectLst/>
                        </a:rPr>
                        <a:t>What resources are needed?</a:t>
                      </a:r>
                      <a:endParaRPr lang="en-US" sz="2200" i="1" dirty="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tc>
                <a:tc>
                  <a:txBody>
                    <a:bodyPr/>
                    <a:lstStyle/>
                    <a:p>
                      <a:pPr marL="0" marR="0">
                        <a:spcBef>
                          <a:spcPts val="0"/>
                        </a:spcBef>
                        <a:spcAft>
                          <a:spcPts val="0"/>
                        </a:spcAft>
                        <a:tabLst>
                          <a:tab pos="228600" algn="l"/>
                        </a:tabLst>
                      </a:pPr>
                      <a:r>
                        <a:rPr lang="en-US" sz="2200">
                          <a:effectLst/>
                        </a:rPr>
                        <a:t>I would need to apply to Air Defense Artillery School.</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tc>
                <a:extLst>
                  <a:ext uri="{0D108BD9-81ED-4DB2-BD59-A6C34878D82A}">
                    <a16:rowId xmlns:a16="http://schemas.microsoft.com/office/drawing/2014/main" val="340974992"/>
                  </a:ext>
                </a:extLst>
              </a:tr>
              <a:tr h="732228">
                <a:tc>
                  <a:txBody>
                    <a:bodyPr/>
                    <a:lstStyle/>
                    <a:p>
                      <a:pPr marL="0" marR="0">
                        <a:spcBef>
                          <a:spcPts val="0"/>
                        </a:spcBef>
                        <a:spcAft>
                          <a:spcPts val="0"/>
                        </a:spcAft>
                        <a:tabLst>
                          <a:tab pos="228600" algn="l"/>
                        </a:tabLst>
                      </a:pPr>
                      <a:r>
                        <a:rPr lang="en-US" sz="2200">
                          <a:effectLst/>
                        </a:rPr>
                        <a:t>Realistic</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solidFill>
                      <a:schemeClr val="accent1">
                        <a:lumMod val="75000"/>
                      </a:schemeClr>
                    </a:solidFill>
                  </a:tcPr>
                </a:tc>
                <a:tc>
                  <a:txBody>
                    <a:bodyPr/>
                    <a:lstStyle/>
                    <a:p>
                      <a:pPr marL="0" marR="0">
                        <a:spcBef>
                          <a:spcPts val="0"/>
                        </a:spcBef>
                        <a:spcAft>
                          <a:spcPts val="0"/>
                        </a:spcAft>
                        <a:tabLst>
                          <a:tab pos="228600" algn="l"/>
                        </a:tabLst>
                      </a:pPr>
                      <a:r>
                        <a:rPr lang="en-US" sz="2200" i="1">
                          <a:effectLst/>
                        </a:rPr>
                        <a:t>Is the goal reasonable?</a:t>
                      </a:r>
                      <a:endParaRPr lang="en-US" sz="2200" i="1" dirty="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tc>
                <a:tc>
                  <a:txBody>
                    <a:bodyPr/>
                    <a:lstStyle/>
                    <a:p>
                      <a:pPr marL="0" marR="0">
                        <a:spcBef>
                          <a:spcPts val="0"/>
                        </a:spcBef>
                        <a:spcAft>
                          <a:spcPts val="0"/>
                        </a:spcAft>
                        <a:tabLst>
                          <a:tab pos="228600" algn="l"/>
                        </a:tabLst>
                      </a:pPr>
                      <a:r>
                        <a:rPr lang="en-US" sz="2200">
                          <a:effectLst/>
                        </a:rPr>
                        <a:t>I have a good head for numbers. Aerospace is a big industry where I live.</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tc>
                <a:extLst>
                  <a:ext uri="{0D108BD9-81ED-4DB2-BD59-A6C34878D82A}">
                    <a16:rowId xmlns:a16="http://schemas.microsoft.com/office/drawing/2014/main" val="2078806761"/>
                  </a:ext>
                </a:extLst>
              </a:tr>
              <a:tr h="1397890">
                <a:tc>
                  <a:txBody>
                    <a:bodyPr/>
                    <a:lstStyle/>
                    <a:p>
                      <a:pPr marL="0" marR="0">
                        <a:spcBef>
                          <a:spcPts val="0"/>
                        </a:spcBef>
                        <a:spcAft>
                          <a:spcPts val="0"/>
                        </a:spcAft>
                        <a:tabLst>
                          <a:tab pos="228600" algn="l"/>
                        </a:tabLst>
                      </a:pPr>
                      <a:r>
                        <a:rPr lang="en-US" sz="2200" dirty="0">
                          <a:effectLst/>
                        </a:rPr>
                        <a:t>Time-Bound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solidFill>
                      <a:schemeClr val="accent1">
                        <a:lumMod val="75000"/>
                      </a:schemeClr>
                    </a:solidFill>
                  </a:tcPr>
                </a:tc>
                <a:tc>
                  <a:txBody>
                    <a:bodyPr/>
                    <a:lstStyle/>
                    <a:p>
                      <a:pPr marL="0" marR="0">
                        <a:spcBef>
                          <a:spcPts val="0"/>
                        </a:spcBef>
                        <a:spcAft>
                          <a:spcPts val="0"/>
                        </a:spcAft>
                        <a:tabLst>
                          <a:tab pos="228600" algn="l"/>
                        </a:tabLst>
                      </a:pPr>
                      <a:r>
                        <a:rPr lang="en-US" sz="2200" i="1">
                          <a:effectLst/>
                        </a:rPr>
                        <a:t>When will each of the steps be completed without kicking the can down the road?</a:t>
                      </a:r>
                      <a:endParaRPr lang="en-US" sz="2200" i="1" dirty="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tc>
                <a:tc>
                  <a:txBody>
                    <a:bodyPr/>
                    <a:lstStyle/>
                    <a:p>
                      <a:pPr marL="0" marR="0">
                        <a:spcBef>
                          <a:spcPts val="0"/>
                        </a:spcBef>
                        <a:spcAft>
                          <a:spcPts val="0"/>
                        </a:spcAft>
                        <a:tabLst>
                          <a:tab pos="228600" algn="l"/>
                        </a:tabLst>
                      </a:pPr>
                      <a:r>
                        <a:rPr lang="en-US" sz="2200" dirty="0">
                          <a:effectLst/>
                        </a:rPr>
                        <a:t>In the next week, I’d like to do some research on what training programs are available.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4812" marR="124812" marT="0" marB="0"/>
                </a:tc>
                <a:extLst>
                  <a:ext uri="{0D108BD9-81ED-4DB2-BD59-A6C34878D82A}">
                    <a16:rowId xmlns:a16="http://schemas.microsoft.com/office/drawing/2014/main" val="2136783254"/>
                  </a:ext>
                </a:extLst>
              </a:tr>
            </a:tbl>
          </a:graphicData>
        </a:graphic>
      </p:graphicFrame>
      <p:sp>
        <p:nvSpPr>
          <p:cNvPr id="3" name="Rectangle 2">
            <a:extLst>
              <a:ext uri="{FF2B5EF4-FFF2-40B4-BE49-F238E27FC236}">
                <a16:creationId xmlns:a16="http://schemas.microsoft.com/office/drawing/2014/main" id="{8B8C7334-BF65-9E4A-840F-672FD81CAA60}"/>
              </a:ext>
            </a:extLst>
          </p:cNvPr>
          <p:cNvSpPr>
            <a:spLocks noGrp="1" noChangeArrowheads="1"/>
          </p:cNvSpPr>
          <p:nvPr>
            <p:ph type="title"/>
          </p:nvPr>
        </p:nvSpPr>
        <p:spPr>
          <a:xfrm>
            <a:off x="1058707" y="101041"/>
            <a:ext cx="10074584" cy="1239385"/>
          </a:xfrm>
        </p:spPr>
        <p:txBody>
          <a:bodyPr>
            <a:noAutofit/>
          </a:bodyPr>
          <a:lstStyle/>
          <a:p>
            <a:pPr algn="ctr" eaLnBrk="1" hangingPunct="1"/>
            <a:r>
              <a:rPr lang="en-US" sz="4800" dirty="0"/>
              <a:t>Setting “SMART” Goals</a:t>
            </a:r>
          </a:p>
        </p:txBody>
      </p:sp>
    </p:spTree>
    <p:extLst>
      <p:ext uri="{BB962C8B-B14F-4D97-AF65-F5344CB8AC3E}">
        <p14:creationId xmlns:p14="http://schemas.microsoft.com/office/powerpoint/2010/main" val="1279739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21" name="Group 20">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22" name="Oval 21">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3" name="Oval 2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36F0058C-AD1D-8340-A43D-54B68EEB5ED7}"/>
              </a:ext>
            </a:extLst>
          </p:cNvPr>
          <p:cNvSpPr>
            <a:spLocks noGrp="1"/>
          </p:cNvSpPr>
          <p:nvPr>
            <p:ph type="title"/>
          </p:nvPr>
        </p:nvSpPr>
        <p:spPr>
          <a:xfrm>
            <a:off x="1490145" y="2376862"/>
            <a:ext cx="2640646" cy="2104273"/>
          </a:xfrm>
          <a:noFill/>
        </p:spPr>
        <p:txBody>
          <a:bodyPr>
            <a:normAutofit/>
          </a:bodyPr>
          <a:lstStyle/>
          <a:p>
            <a:pPr algn="ctr"/>
            <a:r>
              <a:rPr lang="en-US" sz="2800" dirty="0">
                <a:solidFill>
                  <a:srgbClr val="FFFFFF"/>
                </a:solidFill>
              </a:rPr>
              <a:t>Soldier Says: </a:t>
            </a:r>
            <a:r>
              <a:rPr lang="en-US" sz="2800" i="1" dirty="0">
                <a:solidFill>
                  <a:srgbClr val="FFFFFF"/>
                </a:solidFill>
              </a:rPr>
              <a:t>“I know I need to improve my PT score.”</a:t>
            </a:r>
            <a:endParaRPr lang="en-US" sz="2800" dirty="0">
              <a:solidFill>
                <a:srgbClr val="FFFFFF"/>
              </a:solidFill>
            </a:endParaRPr>
          </a:p>
        </p:txBody>
      </p:sp>
      <p:sp>
        <p:nvSpPr>
          <p:cNvPr id="25" name="Rectangle 2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6">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F84F3462-F566-7242-BC96-BC45B51EC861}"/>
              </a:ext>
            </a:extLst>
          </p:cNvPr>
          <p:cNvSpPr>
            <a:spLocks noGrp="1"/>
          </p:cNvSpPr>
          <p:nvPr>
            <p:ph idx="1"/>
          </p:nvPr>
        </p:nvSpPr>
        <p:spPr>
          <a:xfrm>
            <a:off x="6081089" y="725394"/>
            <a:ext cx="5142658" cy="5407212"/>
          </a:xfrm>
        </p:spPr>
        <p:txBody>
          <a:bodyPr anchor="ctr">
            <a:normAutofit/>
          </a:bodyPr>
          <a:lstStyle/>
          <a:p>
            <a:pPr marL="0" indent="0">
              <a:buNone/>
            </a:pPr>
            <a:r>
              <a:rPr lang="en-US" sz="3200" dirty="0"/>
              <a:t>What questions could you ask to make this goal…</a:t>
            </a:r>
          </a:p>
          <a:p>
            <a:r>
              <a:rPr lang="en-US" sz="3200" dirty="0"/>
              <a:t>Specific</a:t>
            </a:r>
          </a:p>
          <a:p>
            <a:r>
              <a:rPr lang="en-US" sz="3200" dirty="0"/>
              <a:t>Measurable</a:t>
            </a:r>
          </a:p>
          <a:p>
            <a:r>
              <a:rPr lang="en-US" sz="3200" dirty="0"/>
              <a:t>Attainable</a:t>
            </a:r>
          </a:p>
          <a:p>
            <a:r>
              <a:rPr lang="en-US" sz="3200" dirty="0"/>
              <a:t>Realistic</a:t>
            </a:r>
          </a:p>
          <a:p>
            <a:r>
              <a:rPr lang="en-US" sz="3200" dirty="0"/>
              <a:t>Time-bound</a:t>
            </a:r>
          </a:p>
        </p:txBody>
      </p:sp>
    </p:spTree>
    <p:extLst>
      <p:ext uri="{BB962C8B-B14F-4D97-AF65-F5344CB8AC3E}">
        <p14:creationId xmlns:p14="http://schemas.microsoft.com/office/powerpoint/2010/main" val="35017342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3881</TotalTime>
  <Words>3684</Words>
  <Application>Microsoft Office PowerPoint</Application>
  <PresentationFormat>Widescreen</PresentationFormat>
  <Paragraphs>337</Paragraphs>
  <Slides>24</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Rockwell</vt:lpstr>
      <vt:lpstr>Arial</vt:lpstr>
      <vt:lpstr>Calibri</vt:lpstr>
      <vt:lpstr>Rockwell Condensed</vt:lpstr>
      <vt:lpstr>Aptos</vt:lpstr>
      <vt:lpstr>Rockwell Extra Bold</vt:lpstr>
      <vt:lpstr>Wingdings</vt:lpstr>
      <vt:lpstr>Wood Type</vt:lpstr>
      <vt:lpstr>developmentalCounseling interactions</vt:lpstr>
      <vt:lpstr>PowerPoint Presentation</vt:lpstr>
      <vt:lpstr>Different Conversation Styles</vt:lpstr>
      <vt:lpstr>Stick with “Forward Focused” Questions</vt:lpstr>
      <vt:lpstr>Ask Questions Like These</vt:lpstr>
      <vt:lpstr>“Elicit Provide Elicit”</vt:lpstr>
      <vt:lpstr>Give Advice Without Telling Someone What to Do</vt:lpstr>
      <vt:lpstr>Setting “SMART” Goals</vt:lpstr>
      <vt:lpstr>Soldier Says: “I know I need to improve my PT score.”</vt:lpstr>
      <vt:lpstr>Soldier Says: “I’ve got to lose some weight. Maybe five pounds.”</vt:lpstr>
      <vt:lpstr>Example: Effective de-escalation and planning</vt:lpstr>
      <vt:lpstr>How did the NCO demonstrate good listening and move the conversation towards A Solution?</vt:lpstr>
      <vt:lpstr>Counseling enhancement tool (CET)</vt:lpstr>
      <vt:lpstr>PowerPoint Presentation</vt:lpstr>
      <vt:lpstr>PowerPoint Presentation</vt:lpstr>
      <vt:lpstr>PowerPoint Presentation</vt:lpstr>
      <vt:lpstr>PowerPoint Presentation</vt:lpstr>
      <vt:lpstr>PowerPoint Presentation</vt:lpstr>
      <vt:lpstr>Soldier A</vt:lpstr>
      <vt:lpstr>Soldier B</vt:lpstr>
      <vt:lpstr>Counseling debrief</vt:lpstr>
      <vt:lpstr>Example: Effective listening and planning after a discouraging event</vt:lpstr>
      <vt:lpstr> How did the NCO use effective listening to demonstrate understanding and move towards solutions?</vt:lpstr>
      <vt:lpstr>Module 6 Debrief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 like a leader</dc:title>
  <dc:creator>Walters, Scott</dc:creator>
  <cp:lastModifiedBy>Clasing, Melinda S CTR USARMY CAC (USA)</cp:lastModifiedBy>
  <cp:revision>131</cp:revision>
  <cp:lastPrinted>2021-03-29T19:10:56Z</cp:lastPrinted>
  <dcterms:created xsi:type="dcterms:W3CDTF">2020-02-16T17:58:28Z</dcterms:created>
  <dcterms:modified xsi:type="dcterms:W3CDTF">2024-08-06T13:29:50Z</dcterms:modified>
</cp:coreProperties>
</file>